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9"/>
  </p:notesMasterIdLst>
  <p:handoutMasterIdLst>
    <p:handoutMasterId r:id="rId20"/>
  </p:handoutMasterIdLst>
  <p:sldIdLst>
    <p:sldId id="333" r:id="rId3"/>
    <p:sldId id="336" r:id="rId4"/>
    <p:sldId id="337" r:id="rId5"/>
    <p:sldId id="338" r:id="rId6"/>
    <p:sldId id="339" r:id="rId7"/>
    <p:sldId id="340" r:id="rId8"/>
    <p:sldId id="267" r:id="rId9"/>
    <p:sldId id="307" r:id="rId10"/>
    <p:sldId id="269" r:id="rId11"/>
    <p:sldId id="270" r:id="rId12"/>
    <p:sldId id="271" r:id="rId13"/>
    <p:sldId id="272" r:id="rId14"/>
    <p:sldId id="281" r:id="rId15"/>
    <p:sldId id="274" r:id="rId16"/>
    <p:sldId id="305" r:id="rId17"/>
    <p:sldId id="306" r:id="rId1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9933FF"/>
    <a:srgbClr val="0099FF"/>
    <a:srgbClr val="9900FF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2" autoAdjust="0"/>
    <p:restoredTop sz="92257" autoAdjust="0"/>
  </p:normalViewPr>
  <p:slideViewPr>
    <p:cSldViewPr>
      <p:cViewPr varScale="1">
        <p:scale>
          <a:sx n="86" d="100"/>
          <a:sy n="86" d="100"/>
        </p:scale>
        <p:origin x="90" y="31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9b-%20chapter%2010%20examples\Ch10%20example%20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9b-%20chapter%2010%20examples\Ch10%20example%20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9b-%20chapter%2010%20examples\Ch10%20example%20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9b-%20chapter%2010%20examples\Ch10%20example%20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9b-%20chapter%2010%20examples\Ch10%20example%20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9b-%20chapter%2010%20examples\Ch10%20example%20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9b-%20chapter%2010%20examples\Ch10%20example%20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9b-%20chapter%2010%20examples\Ch10%20example%20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981676355876095"/>
          <c:y val="7.5589743589743616E-2"/>
          <c:w val="0.67881080285525064"/>
          <c:h val="0.59298042290168251"/>
        </c:manualLayout>
      </c:layout>
      <c:scatterChart>
        <c:scatterStyle val="lineMarker"/>
        <c:varyColors val="0"/>
        <c:ser>
          <c:idx val="0"/>
          <c:order val="0"/>
          <c:tx>
            <c:v>PA vs rate</c:v>
          </c:tx>
          <c:spPr>
            <a:ln w="3175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Sheet1!$A$2:$A$5</c:f>
              <c:numCache>
                <c:formatCode>General</c:formatCode>
                <c:ptCount val="4"/>
                <c:pt idx="0">
                  <c:v>0.1</c:v>
                </c:pt>
                <c:pt idx="1">
                  <c:v>1</c:v>
                </c:pt>
                <c:pt idx="2">
                  <c:v>10</c:v>
                </c:pt>
                <c:pt idx="3">
                  <c:v>20</c:v>
                </c:pt>
              </c:numCache>
            </c:numRef>
          </c:xVal>
          <c:yVal>
            <c:numRef>
              <c:f>Sheet1!$D$2:$D$5</c:f>
              <c:numCache>
                <c:formatCode>General</c:formatCode>
                <c:ptCount val="4"/>
                <c:pt idx="0">
                  <c:v>7.3000000000000009E-2</c:v>
                </c:pt>
                <c:pt idx="1">
                  <c:v>0.34</c:v>
                </c:pt>
                <c:pt idx="2">
                  <c:v>0.54</c:v>
                </c:pt>
                <c:pt idx="3">
                  <c:v>0.56000000000000005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24035440"/>
        <c:axId val="-2024034896"/>
      </c:scatterChart>
      <c:valAx>
        <c:axId val="-2024035440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sz="1800" b="0" dirty="0"/>
                  <a:t>P</a:t>
                </a:r>
                <a:r>
                  <a:rPr lang="en-US" sz="1800" b="0" baseline="-25000" dirty="0"/>
                  <a:t>A </a:t>
                </a:r>
                <a:r>
                  <a:rPr lang="en-US" sz="1800" b="0" dirty="0"/>
                  <a:t>(</a:t>
                </a:r>
                <a:r>
                  <a:rPr lang="en-US" sz="1800" b="0" dirty="0" err="1"/>
                  <a:t>atm</a:t>
                </a:r>
                <a:r>
                  <a:rPr lang="en-US" sz="1800" b="0" dirty="0"/>
                  <a:t>)</a:t>
                </a:r>
              </a:p>
            </c:rich>
          </c:tx>
          <c:layout>
            <c:manualLayout>
              <c:xMode val="edge"/>
              <c:yMode val="edge"/>
              <c:x val="0.44520355516308124"/>
              <c:y val="0.83434343434343516"/>
            </c:manualLayout>
          </c:layout>
          <c:overlay val="0"/>
        </c:title>
        <c:numFmt formatCode="General" sourceLinked="1"/>
        <c:majorTickMark val="in"/>
        <c:minorTickMark val="in"/>
        <c:tickLblPos val="low"/>
        <c:spPr>
          <a:ln w="38100">
            <a:solidFill>
              <a:schemeClr val="tx1"/>
            </a:solidFill>
          </a:ln>
        </c:spPr>
        <c:txPr>
          <a:bodyPr rot="0" anchor="t" anchorCtr="0"/>
          <a:lstStyle/>
          <a:p>
            <a:pPr>
              <a:defRPr sz="1600"/>
            </a:pPr>
            <a:endParaRPr lang="en-US"/>
          </a:p>
        </c:txPr>
        <c:crossAx val="-2024034896"/>
        <c:crosses val="autoZero"/>
        <c:crossBetween val="midCat"/>
      </c:valAx>
      <c:valAx>
        <c:axId val="-202403489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-r'</a:t>
                </a:r>
                <a:r>
                  <a:rPr lang="en-US" sz="18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0"/>
              <c:y val="0.32560670300827843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2024035440"/>
        <c:crosses val="autoZero"/>
        <c:crossBetween val="midCat"/>
        <c:majorUnit val="0.2"/>
        <c:minorUnit val="5.0000000000000024E-2"/>
      </c:valAx>
      <c:spPr>
        <a:ln w="381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74093679466561"/>
          <c:y val="7.5589743589743616E-2"/>
          <c:w val="0.70788651418572679"/>
          <c:h val="0.59298042290168251"/>
        </c:manualLayout>
      </c:layout>
      <c:scatterChart>
        <c:scatterStyle val="lineMarker"/>
        <c:varyColors val="0"/>
        <c:ser>
          <c:idx val="0"/>
          <c:order val="0"/>
          <c:tx>
            <c:v>PB vs rate</c:v>
          </c:tx>
          <c:spPr>
            <a:ln w="31750">
              <a:solidFill>
                <a:srgbClr val="0000FF"/>
              </a:solidFill>
            </a:ln>
          </c:spPr>
          <c:marker>
            <c:symbol val="circ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Sheet1!$B$15:$B$17</c:f>
              <c:numCache>
                <c:formatCode>General</c:formatCode>
                <c:ptCount val="3"/>
                <c:pt idx="0">
                  <c:v>1</c:v>
                </c:pt>
                <c:pt idx="1">
                  <c:v>10</c:v>
                </c:pt>
                <c:pt idx="2">
                  <c:v>20</c:v>
                </c:pt>
              </c:numCache>
            </c:numRef>
          </c:xVal>
          <c:yVal>
            <c:numRef>
              <c:f>Sheet1!$D$15:$D$17</c:f>
              <c:numCache>
                <c:formatCode>General</c:formatCode>
                <c:ptCount val="3"/>
                <c:pt idx="0">
                  <c:v>0.34</c:v>
                </c:pt>
                <c:pt idx="1">
                  <c:v>3.42</c:v>
                </c:pt>
                <c:pt idx="2">
                  <c:v>6.8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6255568"/>
        <c:axId val="-26254480"/>
      </c:scatterChart>
      <c:valAx>
        <c:axId val="-26255568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sz="1800" b="0"/>
                  <a:t>P</a:t>
                </a:r>
                <a:r>
                  <a:rPr lang="en-US" sz="1800" b="0" baseline="-25000"/>
                  <a:t>B </a:t>
                </a:r>
                <a:r>
                  <a:rPr lang="en-US" sz="1800" b="0"/>
                  <a:t>(atm)</a:t>
                </a:r>
              </a:p>
            </c:rich>
          </c:tx>
          <c:layout>
            <c:manualLayout>
              <c:xMode val="edge"/>
              <c:yMode val="edge"/>
              <c:x val="0.42331163712895054"/>
              <c:y val="0.83434343434343516"/>
            </c:manualLayout>
          </c:layout>
          <c:overlay val="0"/>
        </c:title>
        <c:numFmt formatCode="General" sourceLinked="1"/>
        <c:majorTickMark val="in"/>
        <c:minorTickMark val="in"/>
        <c:tickLblPos val="low"/>
        <c:spPr>
          <a:ln w="38100">
            <a:solidFill>
              <a:schemeClr val="tx1"/>
            </a:solidFill>
          </a:ln>
        </c:spPr>
        <c:txPr>
          <a:bodyPr rot="0" anchor="t" anchorCtr="0"/>
          <a:lstStyle/>
          <a:p>
            <a:pPr>
              <a:defRPr sz="1600"/>
            </a:pPr>
            <a:endParaRPr lang="en-US"/>
          </a:p>
        </c:txPr>
        <c:crossAx val="-26254480"/>
        <c:crosses val="autoZero"/>
        <c:crossBetween val="midCat"/>
      </c:valAx>
      <c:valAx>
        <c:axId val="-262544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-r'</a:t>
                </a:r>
                <a:r>
                  <a:rPr lang="en-US" sz="18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0"/>
              <c:y val="0.32560670300827865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26255568"/>
        <c:crosses val="autoZero"/>
        <c:crossBetween val="midCat"/>
        <c:minorUnit val="1"/>
      </c:valAx>
      <c:spPr>
        <a:ln w="381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74093679466561"/>
          <c:y val="7.5589743589743616E-2"/>
          <c:w val="0.70788651418572679"/>
          <c:h val="0.59298042290168251"/>
        </c:manualLayout>
      </c:layout>
      <c:scatterChart>
        <c:scatterStyle val="lineMarker"/>
        <c:varyColors val="0"/>
        <c:ser>
          <c:idx val="0"/>
          <c:order val="0"/>
          <c:tx>
            <c:v>PC vs rate</c:v>
          </c:tx>
          <c:spPr>
            <a:ln w="31750">
              <a:solidFill>
                <a:srgbClr val="006600"/>
              </a:solidFill>
            </a:ln>
          </c:spPr>
          <c:marker>
            <c:symbol val="triangle"/>
            <c:size val="7"/>
            <c:spPr>
              <a:solidFill>
                <a:srgbClr val="006600"/>
              </a:solidFill>
              <a:ln>
                <a:solidFill>
                  <a:srgbClr val="006600"/>
                </a:solidFill>
              </a:ln>
            </c:spPr>
          </c:marker>
          <c:xVal>
            <c:numRef>
              <c:f>Sheet1!$C$27:$C$29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10</c:v>
                </c:pt>
              </c:numCache>
            </c:numRef>
          </c:xVal>
          <c:yVal>
            <c:numRef>
              <c:f>Sheet1!$D$27:$D$29</c:f>
              <c:numCache>
                <c:formatCode>General</c:formatCode>
                <c:ptCount val="3"/>
                <c:pt idx="0">
                  <c:v>6.8</c:v>
                </c:pt>
                <c:pt idx="1">
                  <c:v>4.5</c:v>
                </c:pt>
                <c:pt idx="2">
                  <c:v>2.88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44836864"/>
        <c:axId val="-1844833600"/>
      </c:scatterChart>
      <c:valAx>
        <c:axId val="-1844836864"/>
        <c:scaling>
          <c:orientation val="minMax"/>
          <c:max val="1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sz="1800" b="0"/>
                  <a:t>P</a:t>
                </a:r>
                <a:r>
                  <a:rPr lang="en-US" sz="1800" b="0" baseline="-25000"/>
                  <a:t>C </a:t>
                </a:r>
                <a:r>
                  <a:rPr lang="en-US" sz="1800" b="0"/>
                  <a:t>(atm)</a:t>
                </a:r>
              </a:p>
            </c:rich>
          </c:tx>
          <c:layout>
            <c:manualLayout>
              <c:xMode val="edge"/>
              <c:yMode val="edge"/>
              <c:x val="0.40956550709799072"/>
              <c:y val="0.83434343434343516"/>
            </c:manualLayout>
          </c:layout>
          <c:overlay val="0"/>
        </c:title>
        <c:numFmt formatCode="General" sourceLinked="1"/>
        <c:majorTickMark val="in"/>
        <c:minorTickMark val="in"/>
        <c:tickLblPos val="low"/>
        <c:spPr>
          <a:ln w="38100">
            <a:solidFill>
              <a:schemeClr val="tx1"/>
            </a:solidFill>
          </a:ln>
        </c:spPr>
        <c:txPr>
          <a:bodyPr rot="0" anchor="t" anchorCtr="0"/>
          <a:lstStyle/>
          <a:p>
            <a:pPr>
              <a:defRPr sz="1600"/>
            </a:pPr>
            <a:endParaRPr lang="en-US"/>
          </a:p>
        </c:txPr>
        <c:crossAx val="-1844833600"/>
        <c:crosses val="autoZero"/>
        <c:crossBetween val="midCat"/>
      </c:valAx>
      <c:valAx>
        <c:axId val="-18448336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-r'</a:t>
                </a:r>
                <a:r>
                  <a:rPr lang="en-US" sz="18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0"/>
              <c:y val="0.32560670300827887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1844836864"/>
        <c:crosses val="autoZero"/>
        <c:crossBetween val="midCat"/>
        <c:minorUnit val="1"/>
      </c:valAx>
      <c:spPr>
        <a:ln w="381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981676355876098"/>
          <c:y val="7.5589743589743616E-2"/>
          <c:w val="0.67881080285525064"/>
          <c:h val="0.59298042290168251"/>
        </c:manualLayout>
      </c:layout>
      <c:scatterChart>
        <c:scatterStyle val="lineMarker"/>
        <c:varyColors val="0"/>
        <c:ser>
          <c:idx val="0"/>
          <c:order val="0"/>
          <c:tx>
            <c:v>PA vs rate</c:v>
          </c:tx>
          <c:spPr>
            <a:ln w="3175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Sheet1!$A$2:$A$5</c:f>
              <c:numCache>
                <c:formatCode>General</c:formatCode>
                <c:ptCount val="4"/>
                <c:pt idx="0">
                  <c:v>0.1</c:v>
                </c:pt>
                <c:pt idx="1">
                  <c:v>1</c:v>
                </c:pt>
                <c:pt idx="2">
                  <c:v>10</c:v>
                </c:pt>
                <c:pt idx="3">
                  <c:v>20</c:v>
                </c:pt>
              </c:numCache>
            </c:numRef>
          </c:xVal>
          <c:yVal>
            <c:numRef>
              <c:f>Sheet1!$D$2:$D$5</c:f>
              <c:numCache>
                <c:formatCode>General</c:formatCode>
                <c:ptCount val="4"/>
                <c:pt idx="0">
                  <c:v>7.3000000000000009E-2</c:v>
                </c:pt>
                <c:pt idx="1">
                  <c:v>0.34</c:v>
                </c:pt>
                <c:pt idx="2">
                  <c:v>0.54</c:v>
                </c:pt>
                <c:pt idx="3">
                  <c:v>0.56000000000000005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71920576"/>
        <c:axId val="-86071808"/>
      </c:scatterChart>
      <c:valAx>
        <c:axId val="-271920576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sz="1800" b="0" dirty="0"/>
                  <a:t>P</a:t>
                </a:r>
                <a:r>
                  <a:rPr lang="en-US" sz="1800" b="0" baseline="-25000" dirty="0"/>
                  <a:t>A </a:t>
                </a:r>
                <a:r>
                  <a:rPr lang="en-US" sz="1800" b="0" dirty="0"/>
                  <a:t>(</a:t>
                </a:r>
                <a:r>
                  <a:rPr lang="en-US" sz="1800" b="0" dirty="0" err="1"/>
                  <a:t>atm</a:t>
                </a:r>
                <a:r>
                  <a:rPr lang="en-US" sz="1800" b="0" dirty="0"/>
                  <a:t>)</a:t>
                </a:r>
              </a:p>
            </c:rich>
          </c:tx>
          <c:layout>
            <c:manualLayout>
              <c:xMode val="edge"/>
              <c:yMode val="edge"/>
              <c:x val="0.44520355516308124"/>
              <c:y val="0.83434343434343539"/>
            </c:manualLayout>
          </c:layout>
          <c:overlay val="0"/>
        </c:title>
        <c:numFmt formatCode="General" sourceLinked="1"/>
        <c:majorTickMark val="in"/>
        <c:minorTickMark val="in"/>
        <c:tickLblPos val="low"/>
        <c:spPr>
          <a:ln w="38100">
            <a:solidFill>
              <a:schemeClr val="tx1"/>
            </a:solidFill>
          </a:ln>
        </c:spPr>
        <c:txPr>
          <a:bodyPr rot="0" anchor="t" anchorCtr="0"/>
          <a:lstStyle/>
          <a:p>
            <a:pPr>
              <a:defRPr sz="1600"/>
            </a:pPr>
            <a:endParaRPr lang="en-US"/>
          </a:p>
        </c:txPr>
        <c:crossAx val="-86071808"/>
        <c:crosses val="autoZero"/>
        <c:crossBetween val="midCat"/>
      </c:valAx>
      <c:valAx>
        <c:axId val="-860718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-r'</a:t>
                </a:r>
                <a:r>
                  <a:rPr lang="en-US" sz="18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0"/>
              <c:y val="0.32560670300827854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271920576"/>
        <c:crosses val="autoZero"/>
        <c:crossBetween val="midCat"/>
        <c:majorUnit val="0.2"/>
        <c:minorUnit val="5.0000000000000024E-2"/>
      </c:valAx>
      <c:spPr>
        <a:ln w="381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981676355876101"/>
          <c:y val="7.5589743589743616E-2"/>
          <c:w val="0.67881080285525064"/>
          <c:h val="0.59298042290168251"/>
        </c:manualLayout>
      </c:layout>
      <c:scatterChart>
        <c:scatterStyle val="lineMarker"/>
        <c:varyColors val="0"/>
        <c:ser>
          <c:idx val="0"/>
          <c:order val="0"/>
          <c:tx>
            <c:v>PA vs rate</c:v>
          </c:tx>
          <c:spPr>
            <a:ln w="3175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Sheet1!$A$2:$A$5</c:f>
              <c:numCache>
                <c:formatCode>General</c:formatCode>
                <c:ptCount val="4"/>
                <c:pt idx="0">
                  <c:v>0.1</c:v>
                </c:pt>
                <c:pt idx="1">
                  <c:v>1</c:v>
                </c:pt>
                <c:pt idx="2">
                  <c:v>10</c:v>
                </c:pt>
                <c:pt idx="3">
                  <c:v>20</c:v>
                </c:pt>
              </c:numCache>
            </c:numRef>
          </c:xVal>
          <c:yVal>
            <c:numRef>
              <c:f>Sheet1!$D$2:$D$5</c:f>
              <c:numCache>
                <c:formatCode>General</c:formatCode>
                <c:ptCount val="4"/>
                <c:pt idx="0">
                  <c:v>7.3000000000000009E-2</c:v>
                </c:pt>
                <c:pt idx="1">
                  <c:v>0.34</c:v>
                </c:pt>
                <c:pt idx="2">
                  <c:v>0.54</c:v>
                </c:pt>
                <c:pt idx="3">
                  <c:v>0.56000000000000005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86073984"/>
        <c:axId val="-86068544"/>
      </c:scatterChart>
      <c:valAx>
        <c:axId val="-86073984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sz="1800" b="0" dirty="0"/>
                  <a:t>P</a:t>
                </a:r>
                <a:r>
                  <a:rPr lang="en-US" sz="1800" b="0" baseline="-25000" dirty="0"/>
                  <a:t>A </a:t>
                </a:r>
                <a:r>
                  <a:rPr lang="en-US" sz="1800" b="0" dirty="0"/>
                  <a:t>(</a:t>
                </a:r>
                <a:r>
                  <a:rPr lang="en-US" sz="1800" b="0" dirty="0" err="1"/>
                  <a:t>atm</a:t>
                </a:r>
                <a:r>
                  <a:rPr lang="en-US" sz="1800" b="0" dirty="0"/>
                  <a:t>)</a:t>
                </a:r>
              </a:p>
            </c:rich>
          </c:tx>
          <c:layout>
            <c:manualLayout>
              <c:xMode val="edge"/>
              <c:yMode val="edge"/>
              <c:x val="0.44520355516308124"/>
              <c:y val="0.83434343434343561"/>
            </c:manualLayout>
          </c:layout>
          <c:overlay val="0"/>
        </c:title>
        <c:numFmt formatCode="General" sourceLinked="1"/>
        <c:majorTickMark val="in"/>
        <c:minorTickMark val="in"/>
        <c:tickLblPos val="low"/>
        <c:spPr>
          <a:ln w="38100">
            <a:solidFill>
              <a:schemeClr val="tx1"/>
            </a:solidFill>
          </a:ln>
        </c:spPr>
        <c:txPr>
          <a:bodyPr rot="0" anchor="t" anchorCtr="0"/>
          <a:lstStyle/>
          <a:p>
            <a:pPr>
              <a:defRPr sz="1600"/>
            </a:pPr>
            <a:endParaRPr lang="en-US"/>
          </a:p>
        </c:txPr>
        <c:crossAx val="-86068544"/>
        <c:crosses val="autoZero"/>
        <c:crossBetween val="midCat"/>
      </c:valAx>
      <c:valAx>
        <c:axId val="-8606854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-r'</a:t>
                </a:r>
                <a:r>
                  <a:rPr lang="en-US" sz="18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0"/>
              <c:y val="0.32560670300827865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86073984"/>
        <c:crosses val="autoZero"/>
        <c:crossBetween val="midCat"/>
        <c:majorUnit val="0.2"/>
        <c:minorUnit val="5.0000000000000024E-2"/>
      </c:valAx>
      <c:spPr>
        <a:ln w="381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74093679466567"/>
          <c:y val="7.5589743589743616E-2"/>
          <c:w val="0.70788651418572679"/>
          <c:h val="0.59298042290168251"/>
        </c:manualLayout>
      </c:layout>
      <c:scatterChart>
        <c:scatterStyle val="lineMarker"/>
        <c:varyColors val="0"/>
        <c:ser>
          <c:idx val="0"/>
          <c:order val="0"/>
          <c:tx>
            <c:v>PB vs rate</c:v>
          </c:tx>
          <c:spPr>
            <a:ln w="31750">
              <a:solidFill>
                <a:srgbClr val="0000FF"/>
              </a:solidFill>
            </a:ln>
          </c:spPr>
          <c:marker>
            <c:symbol val="circ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Sheet1!$B$15:$B$17</c:f>
              <c:numCache>
                <c:formatCode>General</c:formatCode>
                <c:ptCount val="3"/>
                <c:pt idx="0">
                  <c:v>1</c:v>
                </c:pt>
                <c:pt idx="1">
                  <c:v>10</c:v>
                </c:pt>
                <c:pt idx="2">
                  <c:v>20</c:v>
                </c:pt>
              </c:numCache>
            </c:numRef>
          </c:xVal>
          <c:yVal>
            <c:numRef>
              <c:f>Sheet1!$D$15:$D$17</c:f>
              <c:numCache>
                <c:formatCode>General</c:formatCode>
                <c:ptCount val="3"/>
                <c:pt idx="0">
                  <c:v>0.34</c:v>
                </c:pt>
                <c:pt idx="1">
                  <c:v>3.42</c:v>
                </c:pt>
                <c:pt idx="2">
                  <c:v>6.8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86070720"/>
        <c:axId val="-86068000"/>
      </c:scatterChart>
      <c:valAx>
        <c:axId val="-86070720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sz="1800" b="0"/>
                  <a:t>P</a:t>
                </a:r>
                <a:r>
                  <a:rPr lang="en-US" sz="1800" b="0" baseline="-25000"/>
                  <a:t>B </a:t>
                </a:r>
                <a:r>
                  <a:rPr lang="en-US" sz="1800" b="0"/>
                  <a:t>(atm)</a:t>
                </a:r>
              </a:p>
            </c:rich>
          </c:tx>
          <c:layout>
            <c:manualLayout>
              <c:xMode val="edge"/>
              <c:yMode val="edge"/>
              <c:x val="0.42331163712895076"/>
              <c:y val="0.83434343434343561"/>
            </c:manualLayout>
          </c:layout>
          <c:overlay val="0"/>
        </c:title>
        <c:numFmt formatCode="General" sourceLinked="1"/>
        <c:majorTickMark val="in"/>
        <c:minorTickMark val="in"/>
        <c:tickLblPos val="low"/>
        <c:spPr>
          <a:ln w="38100">
            <a:solidFill>
              <a:schemeClr val="tx1"/>
            </a:solidFill>
          </a:ln>
        </c:spPr>
        <c:txPr>
          <a:bodyPr rot="0" anchor="t" anchorCtr="0"/>
          <a:lstStyle/>
          <a:p>
            <a:pPr>
              <a:defRPr sz="1600"/>
            </a:pPr>
            <a:endParaRPr lang="en-US"/>
          </a:p>
        </c:txPr>
        <c:crossAx val="-86068000"/>
        <c:crosses val="autoZero"/>
        <c:crossBetween val="midCat"/>
      </c:valAx>
      <c:valAx>
        <c:axId val="-860680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-r'</a:t>
                </a:r>
                <a:r>
                  <a:rPr lang="en-US" sz="18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0"/>
              <c:y val="0.32560670300827887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86070720"/>
        <c:crosses val="autoZero"/>
        <c:crossBetween val="midCat"/>
        <c:minorUnit val="1"/>
      </c:valAx>
      <c:spPr>
        <a:ln w="381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74093679466572"/>
          <c:y val="7.5589743589743616E-2"/>
          <c:w val="0.70788651418572679"/>
          <c:h val="0.59298042290168251"/>
        </c:manualLayout>
      </c:layout>
      <c:scatterChart>
        <c:scatterStyle val="lineMarker"/>
        <c:varyColors val="0"/>
        <c:ser>
          <c:idx val="0"/>
          <c:order val="0"/>
          <c:tx>
            <c:v>PB vs rate</c:v>
          </c:tx>
          <c:spPr>
            <a:ln w="31750">
              <a:solidFill>
                <a:srgbClr val="0000FF"/>
              </a:solidFill>
            </a:ln>
          </c:spPr>
          <c:marker>
            <c:symbol val="circ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Sheet1!$B$15:$B$17</c:f>
              <c:numCache>
                <c:formatCode>General</c:formatCode>
                <c:ptCount val="3"/>
                <c:pt idx="0">
                  <c:v>1</c:v>
                </c:pt>
                <c:pt idx="1">
                  <c:v>10</c:v>
                </c:pt>
                <c:pt idx="2">
                  <c:v>20</c:v>
                </c:pt>
              </c:numCache>
            </c:numRef>
          </c:xVal>
          <c:yVal>
            <c:numRef>
              <c:f>Sheet1!$D$15:$D$17</c:f>
              <c:numCache>
                <c:formatCode>General</c:formatCode>
                <c:ptCount val="3"/>
                <c:pt idx="0">
                  <c:v>0.34</c:v>
                </c:pt>
                <c:pt idx="1">
                  <c:v>3.42</c:v>
                </c:pt>
                <c:pt idx="2">
                  <c:v>6.8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86067456"/>
        <c:axId val="-86072896"/>
      </c:scatterChart>
      <c:valAx>
        <c:axId val="-86067456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sz="1800" b="0"/>
                  <a:t>P</a:t>
                </a:r>
                <a:r>
                  <a:rPr lang="en-US" sz="1800" b="0" baseline="-25000"/>
                  <a:t>B </a:t>
                </a:r>
                <a:r>
                  <a:rPr lang="en-US" sz="1800" b="0"/>
                  <a:t>(atm)</a:t>
                </a:r>
              </a:p>
            </c:rich>
          </c:tx>
          <c:layout>
            <c:manualLayout>
              <c:xMode val="edge"/>
              <c:yMode val="edge"/>
              <c:x val="0.42331163712895087"/>
              <c:y val="0.83434343434343572"/>
            </c:manualLayout>
          </c:layout>
          <c:overlay val="0"/>
        </c:title>
        <c:numFmt formatCode="General" sourceLinked="1"/>
        <c:majorTickMark val="in"/>
        <c:minorTickMark val="in"/>
        <c:tickLblPos val="low"/>
        <c:spPr>
          <a:ln w="38100">
            <a:solidFill>
              <a:schemeClr val="tx1"/>
            </a:solidFill>
          </a:ln>
        </c:spPr>
        <c:txPr>
          <a:bodyPr rot="0" anchor="t" anchorCtr="0"/>
          <a:lstStyle/>
          <a:p>
            <a:pPr>
              <a:defRPr sz="1600"/>
            </a:pPr>
            <a:endParaRPr lang="en-US"/>
          </a:p>
        </c:txPr>
        <c:crossAx val="-86072896"/>
        <c:crosses val="autoZero"/>
        <c:crossBetween val="midCat"/>
      </c:valAx>
      <c:valAx>
        <c:axId val="-8607289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-r'</a:t>
                </a:r>
                <a:r>
                  <a:rPr lang="en-US" sz="18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0"/>
              <c:y val="0.32560670300827893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86067456"/>
        <c:crosses val="autoZero"/>
        <c:crossBetween val="midCat"/>
        <c:minorUnit val="1"/>
      </c:valAx>
      <c:spPr>
        <a:ln w="381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74093679466572"/>
          <c:y val="7.5589743589743616E-2"/>
          <c:w val="0.70788651418572679"/>
          <c:h val="0.59298042290168251"/>
        </c:manualLayout>
      </c:layout>
      <c:scatterChart>
        <c:scatterStyle val="lineMarker"/>
        <c:varyColors val="0"/>
        <c:ser>
          <c:idx val="0"/>
          <c:order val="0"/>
          <c:tx>
            <c:v>PC vs rate</c:v>
          </c:tx>
          <c:spPr>
            <a:ln w="31750">
              <a:solidFill>
                <a:srgbClr val="006600"/>
              </a:solidFill>
            </a:ln>
          </c:spPr>
          <c:marker>
            <c:symbol val="triangle"/>
            <c:size val="7"/>
            <c:spPr>
              <a:solidFill>
                <a:srgbClr val="006600"/>
              </a:solidFill>
              <a:ln>
                <a:solidFill>
                  <a:srgbClr val="006600"/>
                </a:solidFill>
              </a:ln>
            </c:spPr>
          </c:marker>
          <c:xVal>
            <c:numRef>
              <c:f>Sheet1!$C$27:$C$29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10</c:v>
                </c:pt>
              </c:numCache>
            </c:numRef>
          </c:xVal>
          <c:yVal>
            <c:numRef>
              <c:f>Sheet1!$D$27:$D$29</c:f>
              <c:numCache>
                <c:formatCode>General</c:formatCode>
                <c:ptCount val="3"/>
                <c:pt idx="0">
                  <c:v>6.8</c:v>
                </c:pt>
                <c:pt idx="1">
                  <c:v>4.5</c:v>
                </c:pt>
                <c:pt idx="2">
                  <c:v>2.88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12597920"/>
        <c:axId val="-2112592480"/>
      </c:scatterChart>
      <c:valAx>
        <c:axId val="-2112597920"/>
        <c:scaling>
          <c:orientation val="minMax"/>
          <c:max val="1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sz="1800" b="0"/>
                  <a:t>P</a:t>
                </a:r>
                <a:r>
                  <a:rPr lang="en-US" sz="1800" b="0" baseline="-25000"/>
                  <a:t>C </a:t>
                </a:r>
                <a:r>
                  <a:rPr lang="en-US" sz="1800" b="0"/>
                  <a:t>(atm)</a:t>
                </a:r>
              </a:p>
            </c:rich>
          </c:tx>
          <c:layout>
            <c:manualLayout>
              <c:xMode val="edge"/>
              <c:yMode val="edge"/>
              <c:x val="0.40956550709799089"/>
              <c:y val="0.83434343434343572"/>
            </c:manualLayout>
          </c:layout>
          <c:overlay val="0"/>
        </c:title>
        <c:numFmt formatCode="General" sourceLinked="1"/>
        <c:majorTickMark val="in"/>
        <c:minorTickMark val="in"/>
        <c:tickLblPos val="low"/>
        <c:spPr>
          <a:ln w="38100">
            <a:solidFill>
              <a:schemeClr val="tx1"/>
            </a:solidFill>
          </a:ln>
        </c:spPr>
        <c:txPr>
          <a:bodyPr rot="0" anchor="t" anchorCtr="0"/>
          <a:lstStyle/>
          <a:p>
            <a:pPr>
              <a:defRPr sz="1600"/>
            </a:pPr>
            <a:endParaRPr lang="en-US"/>
          </a:p>
        </c:txPr>
        <c:crossAx val="-2112592480"/>
        <c:crosses val="autoZero"/>
        <c:crossBetween val="midCat"/>
      </c:valAx>
      <c:valAx>
        <c:axId val="-21125924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-r'</a:t>
                </a:r>
                <a:r>
                  <a:rPr lang="en-US" sz="18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0"/>
              <c:y val="0.32560670300827915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2112597920"/>
        <c:crosses val="autoZero"/>
        <c:crossBetween val="midCat"/>
        <c:minorUnit val="1"/>
      </c:valAx>
      <c:spPr>
        <a:ln w="381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image" Target="../media/image70.wmf"/><Relationship Id="rId3" Type="http://schemas.openxmlformats.org/officeDocument/2006/relationships/image" Target="../media/image61.wmf"/><Relationship Id="rId7" Type="http://schemas.openxmlformats.org/officeDocument/2006/relationships/image" Target="../media/image64.wmf"/><Relationship Id="rId12" Type="http://schemas.openxmlformats.org/officeDocument/2006/relationships/image" Target="../media/image69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63.wmf"/><Relationship Id="rId11" Type="http://schemas.openxmlformats.org/officeDocument/2006/relationships/image" Target="../media/image68.wmf"/><Relationship Id="rId5" Type="http://schemas.openxmlformats.org/officeDocument/2006/relationships/image" Target="../media/image62.wmf"/><Relationship Id="rId10" Type="http://schemas.openxmlformats.org/officeDocument/2006/relationships/image" Target="../media/image67.wmf"/><Relationship Id="rId4" Type="http://schemas.openxmlformats.org/officeDocument/2006/relationships/image" Target="../media/image56.wmf"/><Relationship Id="rId9" Type="http://schemas.openxmlformats.org/officeDocument/2006/relationships/image" Target="../media/image66.wmf"/><Relationship Id="rId14" Type="http://schemas.openxmlformats.org/officeDocument/2006/relationships/image" Target="../media/image7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image" Target="../media/image81.wmf"/><Relationship Id="rId18" Type="http://schemas.openxmlformats.org/officeDocument/2006/relationships/image" Target="../media/image86.wmf"/><Relationship Id="rId3" Type="http://schemas.openxmlformats.org/officeDocument/2006/relationships/image" Target="../media/image72.wmf"/><Relationship Id="rId7" Type="http://schemas.openxmlformats.org/officeDocument/2006/relationships/image" Target="../media/image75.wmf"/><Relationship Id="rId12" Type="http://schemas.openxmlformats.org/officeDocument/2006/relationships/image" Target="../media/image80.wmf"/><Relationship Id="rId17" Type="http://schemas.openxmlformats.org/officeDocument/2006/relationships/image" Target="../media/image85.wmf"/><Relationship Id="rId2" Type="http://schemas.openxmlformats.org/officeDocument/2006/relationships/image" Target="../media/image53.wmf"/><Relationship Id="rId16" Type="http://schemas.openxmlformats.org/officeDocument/2006/relationships/image" Target="../media/image84.wmf"/><Relationship Id="rId1" Type="http://schemas.openxmlformats.org/officeDocument/2006/relationships/image" Target="../media/image52.wmf"/><Relationship Id="rId6" Type="http://schemas.openxmlformats.org/officeDocument/2006/relationships/image" Target="../media/image74.wmf"/><Relationship Id="rId11" Type="http://schemas.openxmlformats.org/officeDocument/2006/relationships/image" Target="../media/image79.wmf"/><Relationship Id="rId5" Type="http://schemas.openxmlformats.org/officeDocument/2006/relationships/image" Target="../media/image73.wmf"/><Relationship Id="rId15" Type="http://schemas.openxmlformats.org/officeDocument/2006/relationships/image" Target="../media/image83.wmf"/><Relationship Id="rId10" Type="http://schemas.openxmlformats.org/officeDocument/2006/relationships/image" Target="../media/image78.wmf"/><Relationship Id="rId4" Type="http://schemas.openxmlformats.org/officeDocument/2006/relationships/image" Target="../media/image56.wmf"/><Relationship Id="rId9" Type="http://schemas.openxmlformats.org/officeDocument/2006/relationships/image" Target="../media/image77.wmf"/><Relationship Id="rId14" Type="http://schemas.openxmlformats.org/officeDocument/2006/relationships/image" Target="../media/image8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12" Type="http://schemas.openxmlformats.org/officeDocument/2006/relationships/image" Target="../media/image48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11" Type="http://schemas.openxmlformats.org/officeDocument/2006/relationships/image" Target="../media/image47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C36A83B3-05C2-40D2-8CCE-792E4F592F62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342CD362-4206-4591-BEF2-EBB9B57DCD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96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81597BC4-F6A9-4DBB-813A-01096DFE00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9" tIns="48320" rIns="96639" bIns="48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39" tIns="48320" rIns="96639" bIns="483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4A98A118-FAD5-45CF-8373-0441B1B0E2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07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98A118-FAD5-45CF-8373-0441B1B0E24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339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98A118-FAD5-45CF-8373-0441B1B0E24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149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92875"/>
            <a:ext cx="914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749EA-714B-4C77-AA6D-08E3ECA4EE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B7BDA-9CC8-4873-8870-A4AA9C9B58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8380649" y="0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L18b-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8380649" y="0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L18b-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chart" Target="../charts/chart5.xml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8.bin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chart" Target="../charts/chart7.xml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0.bin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59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5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65.wmf"/><Relationship Id="rId26" Type="http://schemas.openxmlformats.org/officeDocument/2006/relationships/image" Target="../media/image69.wmf"/><Relationship Id="rId3" Type="http://schemas.openxmlformats.org/officeDocument/2006/relationships/oleObject" Target="../embeddings/oleObject68.bin"/><Relationship Id="rId21" Type="http://schemas.openxmlformats.org/officeDocument/2006/relationships/oleObject" Target="../embeddings/oleObject77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75.bin"/><Relationship Id="rId25" Type="http://schemas.openxmlformats.org/officeDocument/2006/relationships/oleObject" Target="../embeddings/oleObject7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4.wmf"/><Relationship Id="rId20" Type="http://schemas.openxmlformats.org/officeDocument/2006/relationships/image" Target="../media/image66.wmf"/><Relationship Id="rId29" Type="http://schemas.openxmlformats.org/officeDocument/2006/relationships/oleObject" Target="../embeddings/oleObject81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72.bin"/><Relationship Id="rId24" Type="http://schemas.openxmlformats.org/officeDocument/2006/relationships/image" Target="../media/image68.wmf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8.bin"/><Relationship Id="rId28" Type="http://schemas.openxmlformats.org/officeDocument/2006/relationships/image" Target="../media/image70.wmf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76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63.wmf"/><Relationship Id="rId22" Type="http://schemas.openxmlformats.org/officeDocument/2006/relationships/image" Target="../media/image67.wmf"/><Relationship Id="rId27" Type="http://schemas.openxmlformats.org/officeDocument/2006/relationships/oleObject" Target="../embeddings/oleObject80.bin"/><Relationship Id="rId30" Type="http://schemas.openxmlformats.org/officeDocument/2006/relationships/image" Target="../media/image71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7.bin"/><Relationship Id="rId18" Type="http://schemas.openxmlformats.org/officeDocument/2006/relationships/image" Target="../media/image76.wmf"/><Relationship Id="rId26" Type="http://schemas.openxmlformats.org/officeDocument/2006/relationships/image" Target="../media/image80.wmf"/><Relationship Id="rId21" Type="http://schemas.openxmlformats.org/officeDocument/2006/relationships/oleObject" Target="../embeddings/oleObject91.bin"/><Relationship Id="rId34" Type="http://schemas.openxmlformats.org/officeDocument/2006/relationships/image" Target="../media/image84.wmf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73.wmf"/><Relationship Id="rId17" Type="http://schemas.openxmlformats.org/officeDocument/2006/relationships/oleObject" Target="../embeddings/oleObject89.bin"/><Relationship Id="rId25" Type="http://schemas.openxmlformats.org/officeDocument/2006/relationships/oleObject" Target="../embeddings/oleObject93.bin"/><Relationship Id="rId33" Type="http://schemas.openxmlformats.org/officeDocument/2006/relationships/oleObject" Target="../embeddings/oleObject97.bin"/><Relationship Id="rId38" Type="http://schemas.openxmlformats.org/officeDocument/2006/relationships/image" Target="../media/image86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5.wmf"/><Relationship Id="rId20" Type="http://schemas.openxmlformats.org/officeDocument/2006/relationships/image" Target="../media/image77.wmf"/><Relationship Id="rId29" Type="http://schemas.openxmlformats.org/officeDocument/2006/relationships/oleObject" Target="../embeddings/oleObject95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86.bin"/><Relationship Id="rId24" Type="http://schemas.openxmlformats.org/officeDocument/2006/relationships/image" Target="../media/image79.wmf"/><Relationship Id="rId32" Type="http://schemas.openxmlformats.org/officeDocument/2006/relationships/image" Target="../media/image83.wmf"/><Relationship Id="rId37" Type="http://schemas.openxmlformats.org/officeDocument/2006/relationships/oleObject" Target="../embeddings/oleObject99.bin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88.bin"/><Relationship Id="rId23" Type="http://schemas.openxmlformats.org/officeDocument/2006/relationships/oleObject" Target="../embeddings/oleObject92.bin"/><Relationship Id="rId28" Type="http://schemas.openxmlformats.org/officeDocument/2006/relationships/image" Target="../media/image81.wmf"/><Relationship Id="rId36" Type="http://schemas.openxmlformats.org/officeDocument/2006/relationships/image" Target="../media/image85.wmf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90.bin"/><Relationship Id="rId31" Type="http://schemas.openxmlformats.org/officeDocument/2006/relationships/oleObject" Target="../embeddings/oleObject96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74.wmf"/><Relationship Id="rId22" Type="http://schemas.openxmlformats.org/officeDocument/2006/relationships/image" Target="../media/image78.wmf"/><Relationship Id="rId27" Type="http://schemas.openxmlformats.org/officeDocument/2006/relationships/oleObject" Target="../embeddings/oleObject94.bin"/><Relationship Id="rId30" Type="http://schemas.openxmlformats.org/officeDocument/2006/relationships/image" Target="../media/image82.wmf"/><Relationship Id="rId35" Type="http://schemas.openxmlformats.org/officeDocument/2006/relationships/oleObject" Target="../embeddings/oleObject98.bin"/><Relationship Id="rId8" Type="http://schemas.openxmlformats.org/officeDocument/2006/relationships/image" Target="../media/image72.wmf"/><Relationship Id="rId3" Type="http://schemas.openxmlformats.org/officeDocument/2006/relationships/oleObject" Target="../embeddings/oleObject8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Mary\class%20stuff\CHBE%20424\Sp%2012\L18b-%20chapter%2010%20examples\mvbd.avi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26" Type="http://schemas.openxmlformats.org/officeDocument/2006/relationships/image" Target="../media/image35.wmf"/><Relationship Id="rId3" Type="http://schemas.openxmlformats.org/officeDocument/2006/relationships/slideLayout" Target="../slideLayouts/slideLayout6.xml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5" Type="http://schemas.openxmlformats.org/officeDocument/2006/relationships/oleObject" Target="../embeddings/oleObject34.bin"/><Relationship Id="rId2" Type="http://schemas.openxmlformats.org/officeDocument/2006/relationships/video" Target="file:///C:\Mary\class%20stuff\CHBE%20424\Sp%2012\L18b-%20chapter%2010%20examples\move.avi" TargetMode="Externa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34.wmf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36.pn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1.wmf"/><Relationship Id="rId18" Type="http://schemas.openxmlformats.org/officeDocument/2006/relationships/oleObject" Target="../embeddings/oleObject42.bin"/><Relationship Id="rId26" Type="http://schemas.openxmlformats.org/officeDocument/2006/relationships/oleObject" Target="../embeddings/oleObject46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45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39.bin"/><Relationship Id="rId17" Type="http://schemas.openxmlformats.org/officeDocument/2006/relationships/image" Target="../media/image43.wmf"/><Relationship Id="rId25" Type="http://schemas.openxmlformats.org/officeDocument/2006/relationships/image" Target="../media/image4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1.bin"/><Relationship Id="rId20" Type="http://schemas.openxmlformats.org/officeDocument/2006/relationships/oleObject" Target="../embeddings/oleObject43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0.wmf"/><Relationship Id="rId24" Type="http://schemas.openxmlformats.org/officeDocument/2006/relationships/oleObject" Target="../embeddings/oleObject45.bin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23" Type="http://schemas.openxmlformats.org/officeDocument/2006/relationships/image" Target="../media/image46.wmf"/><Relationship Id="rId10" Type="http://schemas.openxmlformats.org/officeDocument/2006/relationships/oleObject" Target="../embeddings/oleObject38.bin"/><Relationship Id="rId19" Type="http://schemas.openxmlformats.org/officeDocument/2006/relationships/image" Target="../media/image44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0.bin"/><Relationship Id="rId22" Type="http://schemas.openxmlformats.org/officeDocument/2006/relationships/oleObject" Target="../embeddings/oleObject44.bin"/><Relationship Id="rId27" Type="http://schemas.openxmlformats.org/officeDocument/2006/relationships/image" Target="../media/image4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Growth of Silicon Film by CVD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2667000"/>
            <a:ext cx="7425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Write out elementary reactions and assume a rate-limiting step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4606925" y="3102823"/>
          <a:ext cx="2616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4" name="Equation" r:id="rId3" imgW="2616120" imgH="355320" progId="Equation.DSMT4">
                  <p:embed/>
                </p:oleObj>
              </mc:Choice>
              <mc:Fallback>
                <p:oleObj name="Equation" r:id="rId3" imgW="2616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6925" y="3102823"/>
                        <a:ext cx="2616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46879" y="3048000"/>
            <a:ext cx="1680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1. Adsorption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5279" y="3392128"/>
            <a:ext cx="7047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Rate of adsorption = rate of attachment – rate of detachment</a:t>
            </a:r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>
            <p:extLst/>
          </p:nvPr>
        </p:nvGraphicFramePr>
        <p:xfrm>
          <a:off x="909638" y="3943350"/>
          <a:ext cx="356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5" name="Equation" r:id="rId5" imgW="3568680" imgH="380880" progId="Equation.DSMT4">
                  <p:embed/>
                </p:oleObj>
              </mc:Choice>
              <mc:Fallback>
                <p:oleObj name="Equation" r:id="rId5" imgW="35686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3943350"/>
                        <a:ext cx="3568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>
            <p:extLst/>
          </p:nvPr>
        </p:nvGraphicFramePr>
        <p:xfrm>
          <a:off x="5126038" y="3733800"/>
          <a:ext cx="3619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6" name="Equation" r:id="rId7" imgW="3619440" imgH="863280" progId="Equation.DSMT4">
                  <p:embed/>
                </p:oleObj>
              </mc:Choice>
              <mc:Fallback>
                <p:oleObj name="Equation" r:id="rId7" imgW="361944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038" y="3733800"/>
                        <a:ext cx="3619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89679" y="4983480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2. Surface reaction:</a:t>
            </a:r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>
            <p:extLst/>
          </p:nvPr>
        </p:nvGraphicFramePr>
        <p:xfrm>
          <a:off x="4836079" y="5048796"/>
          <a:ext cx="2844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7" name="Equation" r:id="rId9" imgW="2844720" imgH="355320" progId="Equation.DSMT4">
                  <p:embed/>
                </p:oleObj>
              </mc:Choice>
              <mc:Fallback>
                <p:oleObj name="Equation" r:id="rId9" imgW="28447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6079" y="5048796"/>
                        <a:ext cx="2844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>
            <p:extLst/>
          </p:nvPr>
        </p:nvGraphicFramePr>
        <p:xfrm>
          <a:off x="1108075" y="5645150"/>
          <a:ext cx="295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8" name="Equation" r:id="rId11" imgW="2958840" imgH="380880" progId="Equation.DSMT4">
                  <p:embed/>
                </p:oleObj>
              </mc:Choice>
              <mc:Fallback>
                <p:oleObj name="Equation" r:id="rId11" imgW="295884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5645150"/>
                        <a:ext cx="2959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>
            <p:extLst/>
          </p:nvPr>
        </p:nvGraphicFramePr>
        <p:xfrm>
          <a:off x="4606925" y="5429250"/>
          <a:ext cx="3276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9" name="Equation" r:id="rId13" imgW="3276360" imgH="812520" progId="Equation.DSMT4">
                  <p:embed/>
                </p:oleObj>
              </mc:Choice>
              <mc:Fallback>
                <p:oleObj name="Equation" r:id="rId13" imgW="327636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6925" y="5429250"/>
                        <a:ext cx="32766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76200" y="1718310"/>
            <a:ext cx="2362204" cy="944880"/>
            <a:chOff x="609596" y="3657600"/>
            <a:chExt cx="2362204" cy="944880"/>
          </a:xfrm>
        </p:grpSpPr>
        <p:sp>
          <p:nvSpPr>
            <p:cNvPr id="14" name="Cube 13"/>
            <p:cNvSpPr/>
            <p:nvPr/>
          </p:nvSpPr>
          <p:spPr>
            <a:xfrm>
              <a:off x="914400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Cube 14"/>
            <p:cNvSpPr/>
            <p:nvPr/>
          </p:nvSpPr>
          <p:spPr>
            <a:xfrm>
              <a:off x="1404256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Cube 15"/>
            <p:cNvSpPr/>
            <p:nvPr/>
          </p:nvSpPr>
          <p:spPr>
            <a:xfrm>
              <a:off x="1841864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ube 16"/>
            <p:cNvSpPr/>
            <p:nvPr/>
          </p:nvSpPr>
          <p:spPr>
            <a:xfrm>
              <a:off x="2331720" y="36576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Cube 17"/>
            <p:cNvSpPr/>
            <p:nvPr/>
          </p:nvSpPr>
          <p:spPr>
            <a:xfrm>
              <a:off x="761998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ube 18"/>
            <p:cNvSpPr/>
            <p:nvPr/>
          </p:nvSpPr>
          <p:spPr>
            <a:xfrm>
              <a:off x="1251854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Cube 19"/>
            <p:cNvSpPr/>
            <p:nvPr/>
          </p:nvSpPr>
          <p:spPr>
            <a:xfrm>
              <a:off x="1689462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Cube 20"/>
            <p:cNvSpPr/>
            <p:nvPr/>
          </p:nvSpPr>
          <p:spPr>
            <a:xfrm>
              <a:off x="2179318" y="38100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ube 21"/>
            <p:cNvSpPr/>
            <p:nvPr/>
          </p:nvSpPr>
          <p:spPr>
            <a:xfrm>
              <a:off x="609596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23" name="Cube 22"/>
            <p:cNvSpPr/>
            <p:nvPr/>
          </p:nvSpPr>
          <p:spPr>
            <a:xfrm>
              <a:off x="1099452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24" name="Cube 23"/>
            <p:cNvSpPr/>
            <p:nvPr/>
          </p:nvSpPr>
          <p:spPr>
            <a:xfrm>
              <a:off x="1537060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25" name="Cube 24"/>
            <p:cNvSpPr/>
            <p:nvPr/>
          </p:nvSpPr>
          <p:spPr>
            <a:xfrm>
              <a:off x="2026916" y="3962400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838200" y="933450"/>
            <a:ext cx="1404756" cy="781110"/>
            <a:chOff x="1632858" y="2667000"/>
            <a:chExt cx="1404756" cy="781110"/>
          </a:xfrm>
        </p:grpSpPr>
        <p:sp>
          <p:nvSpPr>
            <p:cNvPr id="27" name="TextBox 26"/>
            <p:cNvSpPr txBox="1"/>
            <p:nvPr/>
          </p:nvSpPr>
          <p:spPr>
            <a:xfrm>
              <a:off x="2133600" y="3048000"/>
              <a:ext cx="4138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Si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2438400" y="2971800"/>
              <a:ext cx="304800" cy="228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667000" y="266700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1905000" y="2971800"/>
              <a:ext cx="304800" cy="228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1632858" y="266700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145724" y="781050"/>
            <a:ext cx="2776356" cy="1828800"/>
            <a:chOff x="5181600" y="2667000"/>
            <a:chExt cx="2776356" cy="1828800"/>
          </a:xfrm>
        </p:grpSpPr>
        <p:grpSp>
          <p:nvGrpSpPr>
            <p:cNvPr id="36" name="Group 30"/>
            <p:cNvGrpSpPr/>
            <p:nvPr/>
          </p:nvGrpSpPr>
          <p:grpSpPr>
            <a:xfrm>
              <a:off x="5181600" y="3550920"/>
              <a:ext cx="2362204" cy="944880"/>
              <a:chOff x="609596" y="3657600"/>
              <a:chExt cx="2362204" cy="944880"/>
            </a:xfrm>
          </p:grpSpPr>
          <p:sp>
            <p:nvSpPr>
              <p:cNvPr id="45" name="Cube 44"/>
              <p:cNvSpPr/>
              <p:nvPr/>
            </p:nvSpPr>
            <p:spPr>
              <a:xfrm>
                <a:off x="91440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Cube 45"/>
              <p:cNvSpPr/>
              <p:nvPr/>
            </p:nvSpPr>
            <p:spPr>
              <a:xfrm>
                <a:off x="1404256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Cube 46"/>
              <p:cNvSpPr/>
              <p:nvPr/>
            </p:nvSpPr>
            <p:spPr>
              <a:xfrm>
                <a:off x="1841864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Cube 47"/>
              <p:cNvSpPr/>
              <p:nvPr/>
            </p:nvSpPr>
            <p:spPr>
              <a:xfrm>
                <a:off x="233172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Cube 48"/>
              <p:cNvSpPr/>
              <p:nvPr/>
            </p:nvSpPr>
            <p:spPr>
              <a:xfrm>
                <a:off x="76199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Cube 49"/>
              <p:cNvSpPr/>
              <p:nvPr/>
            </p:nvSpPr>
            <p:spPr>
              <a:xfrm>
                <a:off x="1251854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Cube 50"/>
              <p:cNvSpPr/>
              <p:nvPr/>
            </p:nvSpPr>
            <p:spPr>
              <a:xfrm>
                <a:off x="1689462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Cube 51"/>
              <p:cNvSpPr/>
              <p:nvPr/>
            </p:nvSpPr>
            <p:spPr>
              <a:xfrm>
                <a:off x="217931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Cube 52"/>
              <p:cNvSpPr/>
              <p:nvPr/>
            </p:nvSpPr>
            <p:spPr>
              <a:xfrm>
                <a:off x="60959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54" name="Cube 53"/>
              <p:cNvSpPr/>
              <p:nvPr/>
            </p:nvSpPr>
            <p:spPr>
              <a:xfrm>
                <a:off x="1099452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55" name="Cube 54"/>
              <p:cNvSpPr/>
              <p:nvPr/>
            </p:nvSpPr>
            <p:spPr>
              <a:xfrm>
                <a:off x="1537060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56" name="Cube 55"/>
              <p:cNvSpPr/>
              <p:nvPr/>
            </p:nvSpPr>
            <p:spPr>
              <a:xfrm>
                <a:off x="202691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</p:grpSp>
        <p:grpSp>
          <p:nvGrpSpPr>
            <p:cNvPr id="37" name="Group 51"/>
            <p:cNvGrpSpPr/>
            <p:nvPr/>
          </p:nvGrpSpPr>
          <p:grpSpPr>
            <a:xfrm>
              <a:off x="6553200" y="2667000"/>
              <a:ext cx="1404756" cy="947056"/>
              <a:chOff x="5170714" y="3156858"/>
              <a:chExt cx="1404756" cy="947056"/>
            </a:xfrm>
          </p:grpSpPr>
          <p:grpSp>
            <p:nvGrpSpPr>
              <p:cNvPr id="38" name="Group 43"/>
              <p:cNvGrpSpPr/>
              <p:nvPr/>
            </p:nvGrpSpPr>
            <p:grpSpPr>
              <a:xfrm>
                <a:off x="5170714" y="3156858"/>
                <a:ext cx="1404756" cy="781110"/>
                <a:chOff x="1632858" y="2667000"/>
                <a:chExt cx="1404756" cy="781110"/>
              </a:xfrm>
            </p:grpSpPr>
            <p:sp>
              <p:nvSpPr>
                <p:cNvPr id="40" name="TextBox 39"/>
                <p:cNvSpPr txBox="1"/>
                <p:nvPr/>
              </p:nvSpPr>
              <p:spPr>
                <a:xfrm>
                  <a:off x="2133600" y="3048000"/>
                  <a:ext cx="41389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Si</a:t>
                  </a:r>
                </a:p>
              </p:txBody>
            </p:sp>
            <p:cxnSp>
              <p:nvCxnSpPr>
                <p:cNvPr id="41" name="Straight Connector 40"/>
                <p:cNvCxnSpPr/>
                <p:nvPr/>
              </p:nvCxnSpPr>
              <p:spPr>
                <a:xfrm flipV="1">
                  <a:off x="2438400" y="2971800"/>
                  <a:ext cx="304800" cy="22860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TextBox 41"/>
                <p:cNvSpPr txBox="1"/>
                <p:nvPr/>
              </p:nvSpPr>
              <p:spPr>
                <a:xfrm>
                  <a:off x="2667000" y="2667000"/>
                  <a:ext cx="37061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H</a:t>
                  </a:r>
                </a:p>
              </p:txBody>
            </p: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1905000" y="2971800"/>
                  <a:ext cx="304800" cy="22860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TextBox 43"/>
                <p:cNvSpPr txBox="1"/>
                <p:nvPr/>
              </p:nvSpPr>
              <p:spPr>
                <a:xfrm>
                  <a:off x="1632858" y="2667000"/>
                  <a:ext cx="37061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H</a:t>
                  </a:r>
                </a:p>
              </p:txBody>
            </p:sp>
          </p:grpSp>
          <p:cxnSp>
            <p:nvCxnSpPr>
              <p:cNvPr id="39" name="Straight Connector 38"/>
              <p:cNvCxnSpPr/>
              <p:nvPr/>
            </p:nvCxnSpPr>
            <p:spPr>
              <a:xfrm rot="5400000">
                <a:off x="5719354" y="3966754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7" name="Group 56"/>
          <p:cNvGrpSpPr/>
          <p:nvPr/>
        </p:nvGrpSpPr>
        <p:grpSpPr>
          <a:xfrm>
            <a:off x="6629400" y="1238250"/>
            <a:ext cx="2362204" cy="1432558"/>
            <a:chOff x="3048000" y="5118464"/>
            <a:chExt cx="2362204" cy="1432558"/>
          </a:xfrm>
        </p:grpSpPr>
        <p:grpSp>
          <p:nvGrpSpPr>
            <p:cNvPr id="58" name="Group 30"/>
            <p:cNvGrpSpPr/>
            <p:nvPr/>
          </p:nvGrpSpPr>
          <p:grpSpPr>
            <a:xfrm>
              <a:off x="3048000" y="5606142"/>
              <a:ext cx="2362204" cy="944880"/>
              <a:chOff x="609596" y="3657600"/>
              <a:chExt cx="2362204" cy="944880"/>
            </a:xfrm>
          </p:grpSpPr>
          <p:sp>
            <p:nvSpPr>
              <p:cNvPr id="60" name="Cube 59"/>
              <p:cNvSpPr/>
              <p:nvPr/>
            </p:nvSpPr>
            <p:spPr>
              <a:xfrm>
                <a:off x="91440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Cube 60"/>
              <p:cNvSpPr/>
              <p:nvPr/>
            </p:nvSpPr>
            <p:spPr>
              <a:xfrm>
                <a:off x="1404256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Cube 61"/>
              <p:cNvSpPr/>
              <p:nvPr/>
            </p:nvSpPr>
            <p:spPr>
              <a:xfrm>
                <a:off x="1841864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Cube 62"/>
              <p:cNvSpPr/>
              <p:nvPr/>
            </p:nvSpPr>
            <p:spPr>
              <a:xfrm>
                <a:off x="2331720" y="36576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Cube 63"/>
              <p:cNvSpPr/>
              <p:nvPr/>
            </p:nvSpPr>
            <p:spPr>
              <a:xfrm>
                <a:off x="76199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Cube 64"/>
              <p:cNvSpPr/>
              <p:nvPr/>
            </p:nvSpPr>
            <p:spPr>
              <a:xfrm>
                <a:off x="1251854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Cube 65"/>
              <p:cNvSpPr/>
              <p:nvPr/>
            </p:nvSpPr>
            <p:spPr>
              <a:xfrm>
                <a:off x="1689462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Cube 66"/>
              <p:cNvSpPr/>
              <p:nvPr/>
            </p:nvSpPr>
            <p:spPr>
              <a:xfrm>
                <a:off x="2179318" y="38100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Cube 67"/>
              <p:cNvSpPr/>
              <p:nvPr/>
            </p:nvSpPr>
            <p:spPr>
              <a:xfrm>
                <a:off x="60959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69" name="Cube 68"/>
              <p:cNvSpPr/>
              <p:nvPr/>
            </p:nvSpPr>
            <p:spPr>
              <a:xfrm>
                <a:off x="1099452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70" name="Cube 69"/>
              <p:cNvSpPr/>
              <p:nvPr/>
            </p:nvSpPr>
            <p:spPr>
              <a:xfrm>
                <a:off x="1537060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  <p:sp>
            <p:nvSpPr>
              <p:cNvPr id="71" name="Cube 70"/>
              <p:cNvSpPr/>
              <p:nvPr/>
            </p:nvSpPr>
            <p:spPr>
              <a:xfrm>
                <a:off x="2026916" y="3962400"/>
                <a:ext cx="640080" cy="640080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Si</a:t>
                </a:r>
                <a:endParaRPr lang="en-US" dirty="0"/>
              </a:p>
            </p:txBody>
          </p:sp>
        </p:grpSp>
        <p:sp>
          <p:nvSpPr>
            <p:cNvPr id="59" name="Cube 58"/>
            <p:cNvSpPr/>
            <p:nvPr/>
          </p:nvSpPr>
          <p:spPr>
            <a:xfrm>
              <a:off x="4770120" y="5118464"/>
              <a:ext cx="640080" cy="64008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</a:t>
              </a:r>
              <a:endParaRPr lang="en-US" dirty="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286000" y="1085850"/>
            <a:ext cx="1345098" cy="369332"/>
            <a:chOff x="2427892" y="1295400"/>
            <a:chExt cx="1345098" cy="369332"/>
          </a:xfrm>
        </p:grpSpPr>
        <p:cxnSp>
          <p:nvCxnSpPr>
            <p:cNvPr id="75" name="Straight Arrow Connector 74"/>
            <p:cNvCxnSpPr/>
            <p:nvPr/>
          </p:nvCxnSpPr>
          <p:spPr>
            <a:xfrm>
              <a:off x="2492830" y="1632856"/>
              <a:ext cx="1280160" cy="15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2427892" y="1295400"/>
              <a:ext cx="126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adsorption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5932338" y="933450"/>
            <a:ext cx="1280160" cy="646331"/>
            <a:chOff x="2492830" y="990600"/>
            <a:chExt cx="1280160" cy="646331"/>
          </a:xfrm>
        </p:grpSpPr>
        <p:cxnSp>
          <p:nvCxnSpPr>
            <p:cNvPr id="79" name="Straight Arrow Connector 78"/>
            <p:cNvCxnSpPr/>
            <p:nvPr/>
          </p:nvCxnSpPr>
          <p:spPr>
            <a:xfrm>
              <a:off x="2492830" y="1632856"/>
              <a:ext cx="1280160" cy="15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2580292" y="990600"/>
              <a:ext cx="10438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Surface </a:t>
              </a:r>
            </a:p>
            <a:p>
              <a:pPr algn="ctr"/>
              <a:r>
                <a:rPr lang="en-US" dirty="0" smtClean="0"/>
                <a:t>reaction</a:t>
              </a:r>
            </a:p>
          </p:txBody>
        </p:sp>
      </p:grpSp>
      <p:sp>
        <p:nvSpPr>
          <p:cNvPr id="81" name="Text Box 22"/>
          <p:cNvSpPr txBox="1">
            <a:spLocks noChangeArrowheads="1"/>
          </p:cNvSpPr>
          <p:nvPr/>
        </p:nvSpPr>
        <p:spPr bwMode="auto">
          <a:xfrm>
            <a:off x="69806" y="4606290"/>
            <a:ext cx="90043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zh-TW" sz="2000" b="1" dirty="0" err="1" smtClean="0">
                <a:solidFill>
                  <a:srgbClr val="C00000"/>
                </a:solidFill>
              </a:rPr>
              <a:t>f</a:t>
            </a:r>
            <a:r>
              <a:rPr lang="en-US" altLang="zh-TW" sz="2000" b="1" baseline="-25000" dirty="0" err="1" smtClean="0">
                <a:solidFill>
                  <a:srgbClr val="C00000"/>
                </a:solidFill>
              </a:rPr>
              <a:t>v</a:t>
            </a:r>
            <a:r>
              <a:rPr lang="en-US" altLang="zh-TW" sz="2000" b="1" baseline="-25000" dirty="0" smtClean="0">
                <a:solidFill>
                  <a:srgbClr val="C00000"/>
                </a:solidFill>
              </a:rPr>
              <a:t> </a:t>
            </a:r>
            <a:r>
              <a:rPr lang="en-US" altLang="zh-TW" sz="2000" b="1" dirty="0" smtClean="0">
                <a:solidFill>
                  <a:srgbClr val="C00000"/>
                </a:solidFill>
              </a:rPr>
              <a:t>&amp; f</a:t>
            </a:r>
            <a:r>
              <a:rPr lang="en-US" altLang="zh-TW" sz="2000" b="1" baseline="-25000" dirty="0" smtClean="0">
                <a:solidFill>
                  <a:srgbClr val="C00000"/>
                </a:solidFill>
              </a:rPr>
              <a:t>SiH2</a:t>
            </a:r>
            <a:r>
              <a:rPr lang="en-US" altLang="zh-TW" sz="2000" dirty="0" smtClean="0">
                <a:solidFill>
                  <a:srgbClr val="C00000"/>
                </a:solidFill>
              </a:rPr>
              <a:t>:</a:t>
            </a:r>
            <a:r>
              <a:rPr lang="en-US" altLang="zh-TW" sz="2000" baseline="-25000" dirty="0" smtClean="0">
                <a:solidFill>
                  <a:srgbClr val="C00000"/>
                </a:solidFill>
              </a:rPr>
              <a:t> </a:t>
            </a:r>
            <a:r>
              <a:rPr lang="en-US" altLang="zh-TW" sz="2000" b="1" dirty="0" smtClean="0">
                <a:solidFill>
                  <a:srgbClr val="C00000"/>
                </a:solidFill>
              </a:rPr>
              <a:t>fraction</a:t>
            </a:r>
            <a:r>
              <a:rPr lang="en-US" altLang="zh-TW" sz="2000" dirty="0" smtClean="0">
                <a:solidFill>
                  <a:srgbClr val="C00000"/>
                </a:solidFill>
              </a:rPr>
              <a:t> </a:t>
            </a:r>
            <a:r>
              <a:rPr lang="en-US" altLang="zh-TW" sz="2000" dirty="0">
                <a:solidFill>
                  <a:srgbClr val="C00000"/>
                </a:solidFill>
              </a:rPr>
              <a:t>of the surface covered by </a:t>
            </a:r>
            <a:r>
              <a:rPr lang="en-US" altLang="zh-TW" sz="2000" dirty="0" smtClean="0">
                <a:solidFill>
                  <a:srgbClr val="C00000"/>
                </a:solidFill>
              </a:rPr>
              <a:t>vacant sites or SiH</a:t>
            </a:r>
            <a:r>
              <a:rPr lang="en-US" altLang="zh-TW" sz="2000" baseline="-25000" dirty="0" smtClean="0">
                <a:solidFill>
                  <a:srgbClr val="C00000"/>
                </a:solidFill>
              </a:rPr>
              <a:t>2</a:t>
            </a:r>
            <a:r>
              <a:rPr lang="en-US" altLang="zh-TW" sz="2000" dirty="0" smtClean="0">
                <a:solidFill>
                  <a:srgbClr val="C00000"/>
                </a:solidFill>
              </a:rPr>
              <a:t>, respectively </a:t>
            </a:r>
            <a:endParaRPr lang="en-US" altLang="zh-TW" sz="2000" dirty="0">
              <a:solidFill>
                <a:srgbClr val="C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1672" y="6214110"/>
            <a:ext cx="8650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Surface coverage is in terms of fraction of surface, not </a:t>
            </a:r>
            <a:r>
              <a:rPr lang="en-US" sz="2000" dirty="0" err="1" smtClean="0">
                <a:solidFill>
                  <a:srgbClr val="C00000"/>
                </a:solidFill>
              </a:rPr>
              <a:t>conc</a:t>
            </a:r>
            <a:r>
              <a:rPr lang="en-US" sz="2000" dirty="0" smtClean="0">
                <a:solidFill>
                  <a:srgbClr val="C00000"/>
                </a:solidFill>
              </a:rPr>
              <a:t> of active sites</a:t>
            </a:r>
          </a:p>
        </p:txBody>
      </p:sp>
    </p:spTree>
    <p:extLst>
      <p:ext uri="{BB962C8B-B14F-4D97-AF65-F5344CB8AC3E}">
        <p14:creationId xmlns:p14="http://schemas.microsoft.com/office/powerpoint/2010/main" val="89842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" y="54114"/>
            <a:ext cx="2933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experimental data for the gas-phase, catalytic, irreversible reaction A + B</a:t>
            </a:r>
            <a:r>
              <a:rPr lang="en-US" dirty="0" smtClean="0">
                <a:latin typeface="Arial"/>
                <a:cs typeface="Arial"/>
              </a:rPr>
              <a:t>→C is given in the table.  Suggest a rate law &amp; mechanism consistent with the data.</a:t>
            </a:r>
            <a:r>
              <a:rPr lang="en-US" dirty="0" smtClean="0"/>
              <a:t>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971802" y="228600"/>
          <a:ext cx="60197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8"/>
                <a:gridCol w="1176581"/>
                <a:gridCol w="1109419"/>
                <a:gridCol w="1143000"/>
                <a:gridCol w="1828801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Run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A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B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C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r’</a:t>
                      </a:r>
                      <a:r>
                        <a:rPr lang="en-US" baseline="-25000" dirty="0" err="1" smtClean="0"/>
                        <a:t>A</a:t>
                      </a:r>
                      <a:r>
                        <a:rPr lang="en-US" baseline="0" dirty="0" smtClean="0"/>
                        <a:t>(mol/</a:t>
                      </a:r>
                      <a:r>
                        <a:rPr lang="en-US" baseline="0" dirty="0" err="1" smtClean="0"/>
                        <a:t>g</a:t>
                      </a:r>
                      <a:r>
                        <a:rPr lang="en-US" baseline="0" dirty="0" err="1" smtClean="0">
                          <a:latin typeface="Arial"/>
                          <a:cs typeface="Arial"/>
                        </a:rPr>
                        <a:t>∙s</a:t>
                      </a:r>
                      <a:r>
                        <a:rPr lang="en-US" baseline="0" dirty="0" smtClean="0">
                          <a:latin typeface="Arial"/>
                          <a:cs typeface="Arial"/>
                        </a:rPr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0.073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3.42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0.54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6.80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2.88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0.56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0.34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624" y="2076271"/>
            <a:ext cx="2932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Approach: Use graphs to show how   -</a:t>
            </a:r>
            <a:r>
              <a:rPr lang="en-US" dirty="0" err="1" smtClean="0">
                <a:solidFill>
                  <a:srgbClr val="0000FF"/>
                </a:solidFill>
              </a:rPr>
              <a:t>r’</a:t>
            </a:r>
            <a:r>
              <a:rPr lang="en-US" baseline="-25000" dirty="0" err="1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varies with P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 when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dirty="0" smtClean="0">
                <a:solidFill>
                  <a:srgbClr val="0000FF"/>
                </a:solidFill>
              </a:rPr>
              <a:t> and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 are held constant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038600" y="629689"/>
            <a:ext cx="4389120" cy="2545773"/>
            <a:chOff x="4648200" y="858982"/>
            <a:chExt cx="3962400" cy="2545773"/>
          </a:xfrm>
        </p:grpSpPr>
        <p:sp>
          <p:nvSpPr>
            <p:cNvPr id="5" name="Rectangle 4"/>
            <p:cNvSpPr/>
            <p:nvPr/>
          </p:nvSpPr>
          <p:spPr>
            <a:xfrm>
              <a:off x="4648200" y="858982"/>
              <a:ext cx="3962400" cy="30480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648200" y="3099955"/>
              <a:ext cx="3962400" cy="30480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648200" y="2743200"/>
              <a:ext cx="3962400" cy="30480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48200" y="1600200"/>
              <a:ext cx="3962400" cy="30480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8" name="Chart 17"/>
          <p:cNvGraphicFramePr/>
          <p:nvPr/>
        </p:nvGraphicFramePr>
        <p:xfrm>
          <a:off x="0" y="3515958"/>
          <a:ext cx="3057525" cy="220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048000" y="3699510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-</a:t>
            </a:r>
            <a:r>
              <a:rPr lang="en-US" sz="2000" dirty="0" err="1" smtClean="0">
                <a:solidFill>
                  <a:srgbClr val="FF0000"/>
                </a:solidFill>
              </a:rPr>
              <a:t>r’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A</a:t>
            </a:r>
            <a:r>
              <a:rPr lang="en-US" sz="2000" dirty="0" smtClean="0">
                <a:solidFill>
                  <a:srgbClr val="FF0000"/>
                </a:solidFill>
              </a:rPr>
              <a:t> increases rapidly at low P</a:t>
            </a:r>
            <a:r>
              <a:rPr lang="en-US" sz="2000" baseline="-25000" dirty="0" smtClean="0">
                <a:solidFill>
                  <a:srgbClr val="FF0000"/>
                </a:solidFill>
              </a:rPr>
              <a:t>A</a:t>
            </a:r>
            <a:r>
              <a:rPr lang="en-US" sz="2000" dirty="0" smtClean="0">
                <a:solidFill>
                  <a:srgbClr val="FF0000"/>
                </a:solidFill>
              </a:rPr>
              <a:t> (means its in the numerator), but it levels off at high P</a:t>
            </a:r>
            <a:r>
              <a:rPr lang="en-US" sz="2000" baseline="-25000" dirty="0" smtClean="0">
                <a:solidFill>
                  <a:srgbClr val="FF0000"/>
                </a:solidFill>
              </a:rPr>
              <a:t>A </a:t>
            </a:r>
            <a:r>
              <a:rPr lang="en-US" sz="2000" dirty="0" smtClean="0">
                <a:solidFill>
                  <a:srgbClr val="FF0000"/>
                </a:solidFill>
              </a:rPr>
              <a:t>(means its in the denominator)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→ P</a:t>
            </a:r>
            <a:r>
              <a:rPr lang="en-US" sz="2000" baseline="-25000" dirty="0" smtClean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 in numerator &amp; denominator of </a:t>
            </a:r>
            <a:r>
              <a:rPr lang="en-US" sz="2000" dirty="0" smtClean="0">
                <a:solidFill>
                  <a:srgbClr val="FF0000"/>
                </a:solidFill>
              </a:rPr>
              <a:t>-</a:t>
            </a:r>
            <a:r>
              <a:rPr lang="en-US" sz="2000" dirty="0" err="1" smtClean="0">
                <a:solidFill>
                  <a:srgbClr val="FF0000"/>
                </a:solidFill>
              </a:rPr>
              <a:t>r’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771424"/>
              </p:ext>
            </p:extLst>
          </p:nvPr>
        </p:nvGraphicFramePr>
        <p:xfrm>
          <a:off x="889000" y="5791200"/>
          <a:ext cx="1778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8" name="Equation" r:id="rId4" imgW="1777680" imgH="685800" progId="Equation.DSMT4">
                  <p:embed/>
                </p:oleObj>
              </mc:Choice>
              <mc:Fallback>
                <p:oleObj name="Equation" r:id="rId4" imgW="1777680" imgH="685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5791200"/>
                        <a:ext cx="1778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" y="54114"/>
            <a:ext cx="2933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experimental data for the gas-phase, catalytic, irreversible reaction A + B</a:t>
            </a:r>
            <a:r>
              <a:rPr lang="en-US" dirty="0" smtClean="0">
                <a:latin typeface="Arial"/>
                <a:cs typeface="Arial"/>
              </a:rPr>
              <a:t>→C is given in the table.  Suggest a rate law &amp; mechanism consistent with the data.</a:t>
            </a:r>
            <a:r>
              <a:rPr lang="en-US" dirty="0" smtClean="0"/>
              <a:t>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971802" y="228600"/>
          <a:ext cx="60197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8"/>
                <a:gridCol w="1176581"/>
                <a:gridCol w="1109419"/>
                <a:gridCol w="1143000"/>
                <a:gridCol w="1828801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Run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A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B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C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r’</a:t>
                      </a:r>
                      <a:r>
                        <a:rPr lang="en-US" baseline="-25000" dirty="0" err="1" smtClean="0"/>
                        <a:t>A</a:t>
                      </a:r>
                      <a:r>
                        <a:rPr lang="en-US" baseline="0" dirty="0" smtClean="0"/>
                        <a:t>(mol/</a:t>
                      </a:r>
                      <a:r>
                        <a:rPr lang="en-US" baseline="0" dirty="0" err="1" smtClean="0"/>
                        <a:t>g</a:t>
                      </a:r>
                      <a:r>
                        <a:rPr lang="en-US" baseline="0" dirty="0" err="1" smtClean="0">
                          <a:latin typeface="Arial"/>
                          <a:cs typeface="Arial"/>
                        </a:rPr>
                        <a:t>∙s</a:t>
                      </a:r>
                      <a:r>
                        <a:rPr lang="en-US" baseline="0" dirty="0" smtClean="0">
                          <a:latin typeface="Arial"/>
                          <a:cs typeface="Arial"/>
                        </a:rPr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0.073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3.42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0.54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6.80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2.88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0.56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0.34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624" y="2076271"/>
            <a:ext cx="2932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Approach: Use graphs to show how   -</a:t>
            </a:r>
            <a:r>
              <a:rPr lang="en-US" dirty="0" err="1" smtClean="0">
                <a:solidFill>
                  <a:srgbClr val="0000FF"/>
                </a:solidFill>
              </a:rPr>
              <a:t>r’</a:t>
            </a:r>
            <a:r>
              <a:rPr lang="en-US" baseline="-25000" dirty="0" err="1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varies with P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 when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dirty="0" smtClean="0">
                <a:solidFill>
                  <a:srgbClr val="0000FF"/>
                </a:solidFill>
              </a:rPr>
              <a:t> and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 are held constant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38600" y="989907"/>
            <a:ext cx="4389120" cy="304800"/>
          </a:xfrm>
          <a:prstGeom prst="rect">
            <a:avLst/>
          </a:prstGeom>
          <a:noFill/>
          <a:ln w="28575">
            <a:solidFill>
              <a:srgbClr val="00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038600" y="2849880"/>
            <a:ext cx="4389120" cy="304800"/>
          </a:xfrm>
          <a:prstGeom prst="rect">
            <a:avLst/>
          </a:prstGeom>
          <a:noFill/>
          <a:ln w="28575">
            <a:solidFill>
              <a:srgbClr val="00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038600" y="1752600"/>
            <a:ext cx="4389120" cy="304800"/>
          </a:xfrm>
          <a:prstGeom prst="rect">
            <a:avLst/>
          </a:prstGeom>
          <a:noFill/>
          <a:ln w="28575">
            <a:solidFill>
              <a:srgbClr val="00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Chart 17"/>
          <p:cNvGraphicFramePr/>
          <p:nvPr/>
        </p:nvGraphicFramePr>
        <p:xfrm>
          <a:off x="0" y="3515958"/>
          <a:ext cx="3057525" cy="220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hart 18"/>
          <p:cNvGraphicFramePr/>
          <p:nvPr/>
        </p:nvGraphicFramePr>
        <p:xfrm>
          <a:off x="2971800" y="3515958"/>
          <a:ext cx="3076575" cy="220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974080" y="38862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-</a:t>
            </a:r>
            <a:r>
              <a:rPr lang="en-US" sz="2000" dirty="0" err="1" smtClean="0">
                <a:solidFill>
                  <a:srgbClr val="0000FF"/>
                </a:solidFill>
              </a:rPr>
              <a:t>r’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increases linearly as P</a:t>
            </a:r>
            <a:r>
              <a:rPr lang="en-US" sz="2000" baseline="-25000" dirty="0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 increases </a:t>
            </a:r>
            <a:r>
              <a:rPr lang="en-US" sz="2000" dirty="0">
                <a:solidFill>
                  <a:srgbClr val="0000FF"/>
                </a:solidFill>
                <a:cs typeface="Arial"/>
              </a:rPr>
              <a:t>→ </a:t>
            </a:r>
            <a:r>
              <a:rPr lang="en-US" sz="2000" dirty="0" smtClean="0">
                <a:solidFill>
                  <a:srgbClr val="0000FF"/>
                </a:solidFill>
                <a:cs typeface="Arial"/>
              </a:rPr>
              <a:t>P</a:t>
            </a:r>
            <a:r>
              <a:rPr lang="en-US" sz="2000" b="1" baseline="-25000" dirty="0" smtClean="0">
                <a:solidFill>
                  <a:srgbClr val="0000FF"/>
                </a:solidFill>
                <a:cs typeface="Arial"/>
              </a:rPr>
              <a:t>B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 is only in the numerator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459730"/>
              </p:ext>
            </p:extLst>
          </p:nvPr>
        </p:nvGraphicFramePr>
        <p:xfrm>
          <a:off x="3863790" y="5791200"/>
          <a:ext cx="1778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6" name="Equation" r:id="rId5" imgW="1777680" imgH="685800" progId="Equation.DSMT4">
                  <p:embed/>
                </p:oleObj>
              </mc:Choice>
              <mc:Fallback>
                <p:oleObj name="Equation" r:id="rId5" imgW="1777680" imgH="685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790" y="5791200"/>
                        <a:ext cx="1778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927535"/>
              </p:ext>
            </p:extLst>
          </p:nvPr>
        </p:nvGraphicFramePr>
        <p:xfrm>
          <a:off x="889000" y="5791200"/>
          <a:ext cx="1778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7" name="Equation" r:id="rId7" imgW="1777680" imgH="685800" progId="Equation.DSMT4">
                  <p:embed/>
                </p:oleObj>
              </mc:Choice>
              <mc:Fallback>
                <p:oleObj name="Equation" r:id="rId7" imgW="1777680" imgH="685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5791200"/>
                        <a:ext cx="1778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" y="54114"/>
            <a:ext cx="2933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experimental data for the gas-phase, catalytic, irreversible reaction A + B</a:t>
            </a:r>
            <a:r>
              <a:rPr lang="en-US" dirty="0" smtClean="0">
                <a:latin typeface="Arial"/>
                <a:cs typeface="Arial"/>
              </a:rPr>
              <a:t>→C is given in the table.  Suggest a rate law &amp; mechanism consistent with the data.</a:t>
            </a:r>
            <a:r>
              <a:rPr lang="en-US" dirty="0" smtClean="0"/>
              <a:t>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971802" y="228600"/>
          <a:ext cx="60197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8"/>
                <a:gridCol w="1176581"/>
                <a:gridCol w="1109419"/>
                <a:gridCol w="1143000"/>
                <a:gridCol w="1828801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Run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A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B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C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r’</a:t>
                      </a:r>
                      <a:r>
                        <a:rPr lang="en-US" baseline="-25000" dirty="0" err="1" smtClean="0"/>
                        <a:t>A</a:t>
                      </a:r>
                      <a:r>
                        <a:rPr lang="en-US" baseline="0" dirty="0" smtClean="0"/>
                        <a:t>(mol/</a:t>
                      </a:r>
                      <a:r>
                        <a:rPr lang="en-US" baseline="0" dirty="0" err="1" smtClean="0"/>
                        <a:t>g</a:t>
                      </a:r>
                      <a:r>
                        <a:rPr lang="en-US" baseline="0" dirty="0" err="1" smtClean="0">
                          <a:latin typeface="Arial"/>
                          <a:cs typeface="Arial"/>
                        </a:rPr>
                        <a:t>∙s</a:t>
                      </a:r>
                      <a:r>
                        <a:rPr lang="en-US" baseline="0" dirty="0" smtClean="0">
                          <a:latin typeface="Arial"/>
                          <a:cs typeface="Arial"/>
                        </a:rPr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0.073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3.42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0.54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6.80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2.88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0.56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0.34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624" y="2076271"/>
            <a:ext cx="2932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Approach: Use graphs to show how   -</a:t>
            </a:r>
            <a:r>
              <a:rPr lang="en-US" dirty="0" err="1" smtClean="0">
                <a:solidFill>
                  <a:srgbClr val="0000FF"/>
                </a:solidFill>
              </a:rPr>
              <a:t>r’</a:t>
            </a:r>
            <a:r>
              <a:rPr lang="en-US" baseline="-25000" dirty="0" err="1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varies with P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 when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dirty="0" smtClean="0">
                <a:solidFill>
                  <a:srgbClr val="0000FF"/>
                </a:solidFill>
              </a:rPr>
              <a:t> and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 are held constant</a:t>
            </a:r>
          </a:p>
        </p:txBody>
      </p:sp>
      <p:graphicFrame>
        <p:nvGraphicFramePr>
          <p:cNvPr id="19" name="Chart 18"/>
          <p:cNvGraphicFramePr/>
          <p:nvPr/>
        </p:nvGraphicFramePr>
        <p:xfrm>
          <a:off x="54684" y="3515958"/>
          <a:ext cx="3076575" cy="220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Rectangle 19"/>
          <p:cNvSpPr/>
          <p:nvPr/>
        </p:nvSpPr>
        <p:spPr>
          <a:xfrm>
            <a:off x="4038600" y="2112125"/>
            <a:ext cx="4389120" cy="274320"/>
          </a:xfrm>
          <a:prstGeom prst="rect">
            <a:avLst/>
          </a:prstGeom>
          <a:noFill/>
          <a:ln w="28575">
            <a:solidFill>
              <a:srgbClr val="0066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038600" y="3230880"/>
            <a:ext cx="4389120" cy="274320"/>
          </a:xfrm>
          <a:prstGeom prst="rect">
            <a:avLst/>
          </a:prstGeom>
          <a:noFill/>
          <a:ln w="28575">
            <a:solidFill>
              <a:srgbClr val="0066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038600" y="1772689"/>
            <a:ext cx="4389120" cy="274320"/>
          </a:xfrm>
          <a:prstGeom prst="rect">
            <a:avLst/>
          </a:prstGeom>
          <a:noFill/>
          <a:ln w="28575">
            <a:solidFill>
              <a:srgbClr val="0066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Chart 22"/>
          <p:cNvGraphicFramePr/>
          <p:nvPr/>
        </p:nvGraphicFramePr>
        <p:xfrm>
          <a:off x="3074109" y="3515958"/>
          <a:ext cx="3076575" cy="220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267907"/>
              </p:ext>
            </p:extLst>
          </p:nvPr>
        </p:nvGraphicFramePr>
        <p:xfrm>
          <a:off x="914400" y="5791200"/>
          <a:ext cx="1778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99" name="Equation" r:id="rId5" imgW="1777680" imgH="685800" progId="Equation.DSMT4">
                  <p:embed/>
                </p:oleObj>
              </mc:Choice>
              <mc:Fallback>
                <p:oleObj name="Equation" r:id="rId5" imgW="1777680" imgH="685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791200"/>
                        <a:ext cx="1778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096000" y="3657600"/>
            <a:ext cx="2819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-</a:t>
            </a:r>
            <a:r>
              <a:rPr lang="en-US" sz="2000" dirty="0" err="1" smtClean="0">
                <a:solidFill>
                  <a:srgbClr val="006600"/>
                </a:solidFill>
              </a:rPr>
              <a:t>r’</a:t>
            </a:r>
            <a:r>
              <a:rPr lang="en-US" sz="2000" baseline="-25000" dirty="0" err="1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</a:t>
            </a:r>
            <a:r>
              <a:rPr lang="en-US" sz="2000" dirty="0" smtClean="0">
                <a:solidFill>
                  <a:srgbClr val="006600"/>
                </a:solidFill>
                <a:latin typeface="Arial"/>
                <a:cs typeface="Arial"/>
              </a:rPr>
              <a:t>↓</a:t>
            </a:r>
            <a:r>
              <a:rPr lang="en-US" sz="2000" dirty="0" smtClean="0">
                <a:solidFill>
                  <a:srgbClr val="006600"/>
                </a:solidFill>
              </a:rPr>
              <a:t> with </a:t>
            </a:r>
            <a:r>
              <a:rPr lang="en-US" sz="2000" dirty="0" smtClean="0">
                <a:solidFill>
                  <a:srgbClr val="006600"/>
                </a:solidFill>
                <a:latin typeface="Arial"/>
                <a:cs typeface="Arial"/>
              </a:rPr>
              <a:t>↑</a:t>
            </a:r>
            <a:r>
              <a:rPr lang="en-US" sz="2000" dirty="0" smtClean="0">
                <a:solidFill>
                  <a:srgbClr val="006600"/>
                </a:solidFill>
              </a:rPr>
              <a:t>P</a:t>
            </a:r>
            <a:r>
              <a:rPr lang="en-US" sz="2000" baseline="-25000" dirty="0" smtClean="0">
                <a:solidFill>
                  <a:srgbClr val="006600"/>
                </a:solidFill>
              </a:rPr>
              <a:t>C</a:t>
            </a:r>
            <a:r>
              <a:rPr lang="en-US" sz="2000" dirty="0" smtClean="0">
                <a:solidFill>
                  <a:srgbClr val="006600"/>
                </a:solidFill>
                <a:latin typeface="Arial"/>
                <a:cs typeface="Arial"/>
              </a:rPr>
              <a:t>→ </a:t>
            </a:r>
            <a:r>
              <a:rPr lang="en-US" sz="2000" dirty="0" err="1" smtClean="0">
                <a:solidFill>
                  <a:srgbClr val="006600"/>
                </a:solidFill>
                <a:latin typeface="Arial"/>
                <a:cs typeface="Arial"/>
              </a:rPr>
              <a:t>rnx</a:t>
            </a:r>
            <a:r>
              <a:rPr lang="en-US" sz="2000" dirty="0" smtClean="0">
                <a:solidFill>
                  <a:srgbClr val="006600"/>
                </a:solidFill>
                <a:latin typeface="Arial"/>
                <a:cs typeface="Arial"/>
              </a:rPr>
              <a:t> is irreversible so P</a:t>
            </a:r>
            <a:r>
              <a:rPr lang="en-US" sz="2000" baseline="-25000" dirty="0" smtClean="0">
                <a:solidFill>
                  <a:srgbClr val="006600"/>
                </a:solidFill>
                <a:latin typeface="Arial"/>
                <a:cs typeface="Arial"/>
              </a:rPr>
              <a:t>C</a:t>
            </a:r>
            <a:r>
              <a:rPr lang="en-US" sz="2000" dirty="0" smtClean="0">
                <a:solidFill>
                  <a:srgbClr val="006600"/>
                </a:solidFill>
                <a:latin typeface="Arial"/>
                <a:cs typeface="Arial"/>
              </a:rPr>
              <a:t> must be in </a:t>
            </a:r>
            <a:r>
              <a:rPr lang="en-US" sz="2000" dirty="0">
                <a:solidFill>
                  <a:srgbClr val="006600"/>
                </a:solidFill>
                <a:cs typeface="Arial"/>
              </a:rPr>
              <a:t>the denominator of </a:t>
            </a:r>
            <a:r>
              <a:rPr lang="en-US" sz="2000" dirty="0">
                <a:solidFill>
                  <a:srgbClr val="006600"/>
                </a:solidFill>
              </a:rPr>
              <a:t>-</a:t>
            </a:r>
            <a:r>
              <a:rPr lang="en-US" sz="2000" dirty="0" err="1" smtClean="0">
                <a:solidFill>
                  <a:srgbClr val="006600"/>
                </a:solidFill>
              </a:rPr>
              <a:t>r’</a:t>
            </a:r>
            <a:r>
              <a:rPr lang="en-US" sz="2000" baseline="-25000" dirty="0" err="1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  <a:latin typeface="Arial"/>
                <a:cs typeface="Arial"/>
              </a:rPr>
              <a:t>. Therefore, C is  adsorbed on surface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537992"/>
              </p:ext>
            </p:extLst>
          </p:nvPr>
        </p:nvGraphicFramePr>
        <p:xfrm>
          <a:off x="3505200" y="5791200"/>
          <a:ext cx="265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00" name="Equation" r:id="rId7" imgW="2654280" imgH="698400" progId="Equation.DSMT4">
                  <p:embed/>
                </p:oleObj>
              </mc:Choice>
              <mc:Fallback>
                <p:oleObj name="Equation" r:id="rId7" imgW="2654280" imgH="698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791200"/>
                        <a:ext cx="26543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8100" y="65000"/>
            <a:ext cx="91059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rate law suggested for the experimental data given for the gas-phase, catalytic, irreversible reaction A + B</a:t>
            </a:r>
            <a:r>
              <a:rPr lang="en-US" sz="2000" dirty="0" smtClean="0">
                <a:latin typeface="Arial"/>
                <a:cs typeface="Arial"/>
              </a:rPr>
              <a:t>→C is:</a:t>
            </a:r>
          </a:p>
          <a:p>
            <a:endParaRPr lang="en-US" sz="2000" dirty="0" smtClean="0">
              <a:latin typeface="Arial"/>
              <a:cs typeface="Arial"/>
            </a:endParaRPr>
          </a:p>
          <a:p>
            <a:endParaRPr lang="en-US" sz="2000" dirty="0">
              <a:latin typeface="Arial"/>
              <a:cs typeface="Arial"/>
            </a:endParaRPr>
          </a:p>
          <a:p>
            <a:endParaRPr lang="en-US" sz="2000" dirty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 Suggest a mechanism for this rate law.</a:t>
            </a:r>
            <a:r>
              <a:rPr lang="en-US" sz="2000" dirty="0" smtClean="0"/>
              <a:t> </a:t>
            </a: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3244850" y="814360"/>
          <a:ext cx="265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663" name="Equation" r:id="rId3" imgW="2654280" imgH="698400" progId="Equation.DSMT4">
                  <p:embed/>
                </p:oleObj>
              </mc:Choice>
              <mc:Fallback>
                <p:oleObj name="Equation" r:id="rId3" imgW="26542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814360"/>
                        <a:ext cx="26543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228600" y="19050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P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and P</a:t>
            </a:r>
            <a:r>
              <a:rPr lang="en-US" sz="2000" baseline="-25000" dirty="0" smtClean="0">
                <a:solidFill>
                  <a:srgbClr val="7030A0"/>
                </a:solidFill>
              </a:rPr>
              <a:t>C</a:t>
            </a:r>
            <a:r>
              <a:rPr lang="en-US" sz="2000" dirty="0" smtClean="0">
                <a:solidFill>
                  <a:srgbClr val="7030A0"/>
                </a:solidFill>
              </a:rPr>
              <a:t> are in the denominator.  A (reactant) and C (product) must be adsorbed on the surface, but B is </a:t>
            </a:r>
            <a:r>
              <a:rPr lang="en-US" sz="2000" dirty="0">
                <a:solidFill>
                  <a:srgbClr val="7030A0"/>
                </a:solidFill>
              </a:rPr>
              <a:t>not adsorbed on the </a:t>
            </a:r>
            <a:r>
              <a:rPr lang="en-US" sz="2000" dirty="0" smtClean="0">
                <a:solidFill>
                  <a:srgbClr val="7030A0"/>
                </a:solidFill>
              </a:rPr>
              <a:t>surface:</a:t>
            </a: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94451"/>
              </p:ext>
            </p:extLst>
          </p:nvPr>
        </p:nvGraphicFramePr>
        <p:xfrm>
          <a:off x="696686" y="3110000"/>
          <a:ext cx="157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664" name="Equation" r:id="rId5" imgW="1574640" imgH="279360" progId="Equation.DSMT4">
                  <p:embed/>
                </p:oleObj>
              </mc:Choice>
              <mc:Fallback>
                <p:oleObj name="Equation" r:id="rId5" imgW="15746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686" y="3110000"/>
                        <a:ext cx="1574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647311"/>
              </p:ext>
            </p:extLst>
          </p:nvPr>
        </p:nvGraphicFramePr>
        <p:xfrm>
          <a:off x="2492375" y="3077571"/>
          <a:ext cx="2794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665" name="Equation" r:id="rId7" imgW="2793960" imgH="330120" progId="Equation.DSMT4">
                  <p:embed/>
                </p:oleObj>
              </mc:Choice>
              <mc:Fallback>
                <p:oleObj name="Equation" r:id="rId7" imgW="27939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75" y="3077571"/>
                        <a:ext cx="2794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548558"/>
              </p:ext>
            </p:extLst>
          </p:nvPr>
        </p:nvGraphicFramePr>
        <p:xfrm>
          <a:off x="5484813" y="2863258"/>
          <a:ext cx="3035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666" name="Equation" r:id="rId9" imgW="3035160" imgH="736560" progId="Equation.DSMT4">
                  <p:embed/>
                </p:oleObj>
              </mc:Choice>
              <mc:Fallback>
                <p:oleObj name="Equation" r:id="rId9" imgW="30351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813" y="2863258"/>
                        <a:ext cx="3035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756023"/>
              </p:ext>
            </p:extLst>
          </p:nvPr>
        </p:nvGraphicFramePr>
        <p:xfrm>
          <a:off x="688296" y="4023721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667" name="Equation" r:id="rId11" imgW="1549080" imgH="279360" progId="Equation.DSMT4">
                  <p:embed/>
                </p:oleObj>
              </mc:Choice>
              <mc:Fallback>
                <p:oleObj name="Equation" r:id="rId11" imgW="15490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296" y="4023721"/>
                        <a:ext cx="1549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118887"/>
              </p:ext>
            </p:extLst>
          </p:nvPr>
        </p:nvGraphicFramePr>
        <p:xfrm>
          <a:off x="2522538" y="3991971"/>
          <a:ext cx="2692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668" name="Equation" r:id="rId13" imgW="2692080" imgH="330120" progId="Equation.DSMT4">
                  <p:embed/>
                </p:oleObj>
              </mc:Choice>
              <mc:Fallback>
                <p:oleObj name="Equation" r:id="rId13" imgW="26920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538" y="3991971"/>
                        <a:ext cx="2692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695749"/>
              </p:ext>
            </p:extLst>
          </p:nvPr>
        </p:nvGraphicFramePr>
        <p:xfrm>
          <a:off x="5483225" y="3777658"/>
          <a:ext cx="2997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669" name="Equation" r:id="rId15" imgW="2997000" imgH="736560" progId="Equation.DSMT4">
                  <p:embed/>
                </p:oleObj>
              </mc:Choice>
              <mc:Fallback>
                <p:oleObj name="Equation" r:id="rId15" imgW="29970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3225" y="3777658"/>
                        <a:ext cx="2997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228600" y="2558456"/>
            <a:ext cx="2988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Adsorption of reactant A: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28600" y="3549058"/>
            <a:ext cx="2961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Desorption of product C: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92830" y="2558456"/>
            <a:ext cx="36576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49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8100" y="65000"/>
            <a:ext cx="91059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rate law suggested for the experimental data given for the gas-phase, catalytic, irreversible reaction A + B</a:t>
            </a:r>
            <a:r>
              <a:rPr lang="en-US" sz="2000" dirty="0" smtClean="0">
                <a:latin typeface="Arial"/>
                <a:cs typeface="Arial"/>
              </a:rPr>
              <a:t>→C is:</a:t>
            </a:r>
          </a:p>
          <a:p>
            <a:endParaRPr lang="en-US" sz="2000" dirty="0" smtClean="0">
              <a:latin typeface="Arial"/>
              <a:cs typeface="Arial"/>
            </a:endParaRPr>
          </a:p>
          <a:p>
            <a:endParaRPr lang="en-US" sz="2000" dirty="0">
              <a:latin typeface="Arial"/>
              <a:cs typeface="Arial"/>
            </a:endParaRPr>
          </a:p>
          <a:p>
            <a:endParaRPr lang="en-US" sz="2000" dirty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 Suggest a mechanism for this rate law.</a:t>
            </a:r>
            <a:r>
              <a:rPr lang="en-US" sz="2000" dirty="0" smtClean="0"/>
              <a:t> </a:t>
            </a: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3244850" y="814360"/>
          <a:ext cx="265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94" name="Equation" r:id="rId3" imgW="2654280" imgH="698400" progId="Equation.DSMT4">
                  <p:embed/>
                </p:oleObj>
              </mc:Choice>
              <mc:Fallback>
                <p:oleObj name="Equation" r:id="rId3" imgW="2654280" imgH="698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814360"/>
                        <a:ext cx="26543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228600" y="2089742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P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and P</a:t>
            </a:r>
            <a:r>
              <a:rPr lang="en-US" sz="2000" baseline="-25000" dirty="0" smtClean="0">
                <a:solidFill>
                  <a:srgbClr val="7030A0"/>
                </a:solidFill>
              </a:rPr>
              <a:t>C</a:t>
            </a:r>
            <a:r>
              <a:rPr lang="en-US" sz="2000" dirty="0" smtClean="0">
                <a:solidFill>
                  <a:srgbClr val="7030A0"/>
                </a:solidFill>
              </a:rPr>
              <a:t> are in the denominator.  A (reactant) and C (product) must be adsorbed on the surface, but B is not:</a:t>
            </a: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696686" y="3294742"/>
          <a:ext cx="157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95" name="Equation" r:id="rId5" imgW="1574640" imgH="279360" progId="Equation.DSMT4">
                  <p:embed/>
                </p:oleObj>
              </mc:Choice>
              <mc:Fallback>
                <p:oleObj name="Equation" r:id="rId5" imgW="15746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686" y="3294742"/>
                        <a:ext cx="1574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2492375" y="3262313"/>
          <a:ext cx="2794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96" name="Equation" r:id="rId7" imgW="2793960" imgH="330120" progId="Equation.DSMT4">
                  <p:embed/>
                </p:oleObj>
              </mc:Choice>
              <mc:Fallback>
                <p:oleObj name="Equation" r:id="rId7" imgW="279396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75" y="3262313"/>
                        <a:ext cx="2794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484813" y="3048000"/>
          <a:ext cx="3035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97" name="Equation" r:id="rId9" imgW="3035160" imgH="736560" progId="Equation.DSMT4">
                  <p:embed/>
                </p:oleObj>
              </mc:Choice>
              <mc:Fallback>
                <p:oleObj name="Equation" r:id="rId9" imgW="3035160" imgH="736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813" y="3048000"/>
                        <a:ext cx="3035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688296" y="4208463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98" name="Equation" r:id="rId11" imgW="1549080" imgH="279360" progId="Equation.DSMT4">
                  <p:embed/>
                </p:oleObj>
              </mc:Choice>
              <mc:Fallback>
                <p:oleObj name="Equation" r:id="rId11" imgW="15490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296" y="4208463"/>
                        <a:ext cx="1549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2522538" y="4176713"/>
          <a:ext cx="2692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99" name="Equation" r:id="rId13" imgW="2692080" imgH="330120" progId="Equation.DSMT4">
                  <p:embed/>
                </p:oleObj>
              </mc:Choice>
              <mc:Fallback>
                <p:oleObj name="Equation" r:id="rId13" imgW="269208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538" y="4176713"/>
                        <a:ext cx="2692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5483225" y="3962400"/>
          <a:ext cx="2997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00" name="Equation" r:id="rId15" imgW="2997000" imgH="736560" progId="Equation.DSMT4">
                  <p:embed/>
                </p:oleObj>
              </mc:Choice>
              <mc:Fallback>
                <p:oleObj name="Equation" r:id="rId15" imgW="2997000" imgH="736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3225" y="3962400"/>
                        <a:ext cx="2997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228600" y="2743198"/>
            <a:ext cx="2988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Adsorption of reactant A: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28600" y="3733800"/>
            <a:ext cx="2961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Desorption of product C: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8600" y="4767942"/>
            <a:ext cx="883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S</a:t>
            </a:r>
            <a:r>
              <a:rPr lang="en-US" sz="2000" dirty="0" smtClean="0">
                <a:solidFill>
                  <a:srgbClr val="0000FF"/>
                </a:solidFill>
              </a:rPr>
              <a:t>urface reaction step:  B is not adsorbed on the surface, so B must be in the gas phase when it reacts with A adsorbed on the surface.  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The overall reaction is irreversible, so this step is likely irreversible.</a:t>
            </a:r>
          </a:p>
        </p:txBody>
      </p:sp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2362200" y="6116638"/>
          <a:ext cx="18034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01" name="Equation" r:id="rId17" imgW="1803240" imgH="253800" progId="Equation.DSMT4">
                  <p:embed/>
                </p:oleObj>
              </mc:Choice>
              <mc:Fallback>
                <p:oleObj name="Equation" r:id="rId17" imgW="180324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6116638"/>
                        <a:ext cx="18034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4902200" y="6070600"/>
          <a:ext cx="1574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02" name="Equation" r:id="rId19" imgW="1574640" imgH="330120" progId="Equation.DSMT4">
                  <p:embed/>
                </p:oleObj>
              </mc:Choice>
              <mc:Fallback>
                <p:oleObj name="Equation" r:id="rId19" imgW="157464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200" y="6070600"/>
                        <a:ext cx="1574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8100" y="0"/>
            <a:ext cx="91059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rate law suggested for the experimental data given on slide 14 for the </a:t>
            </a:r>
          </a:p>
          <a:p>
            <a:r>
              <a:rPr lang="en-US" sz="2000" dirty="0" smtClean="0"/>
              <a:t>gas-phase, catalytic, irreversible reaction A + B</a:t>
            </a:r>
            <a:r>
              <a:rPr lang="en-US" sz="2000" dirty="0" smtClean="0">
                <a:latin typeface="Arial"/>
                <a:cs typeface="Arial"/>
              </a:rPr>
              <a:t>→C is:</a:t>
            </a:r>
          </a:p>
          <a:p>
            <a:endParaRPr lang="en-US" sz="1400" dirty="0" smtClean="0">
              <a:latin typeface="Arial"/>
              <a:cs typeface="Arial"/>
            </a:endParaRPr>
          </a:p>
          <a:p>
            <a:endParaRPr lang="en-US" sz="1400" dirty="0" smtClean="0">
              <a:latin typeface="Arial"/>
              <a:cs typeface="Arial"/>
            </a:endParaRPr>
          </a:p>
          <a:p>
            <a:endParaRPr lang="en-US" sz="2000" dirty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 Suggest a mechanism for this rate law.</a:t>
            </a:r>
            <a:r>
              <a:rPr lang="en-US" sz="2000" dirty="0" smtClean="0"/>
              <a:t> </a:t>
            </a: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480507"/>
              </p:ext>
            </p:extLst>
          </p:nvPr>
        </p:nvGraphicFramePr>
        <p:xfrm>
          <a:off x="3244850" y="679792"/>
          <a:ext cx="265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8" name="Equation" r:id="rId3" imgW="2654280" imgH="698400" progId="Equation.DSMT4">
                  <p:embed/>
                </p:oleObj>
              </mc:Choice>
              <mc:Fallback>
                <p:oleObj name="Equation" r:id="rId3" imgW="26542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679792"/>
                        <a:ext cx="26543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015269"/>
              </p:ext>
            </p:extLst>
          </p:nvPr>
        </p:nvGraphicFramePr>
        <p:xfrm>
          <a:off x="3640588" y="1844349"/>
          <a:ext cx="157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9" name="Equation" r:id="rId5" imgW="1574640" imgH="279360" progId="Equation.DSMT4">
                  <p:embed/>
                </p:oleObj>
              </mc:Choice>
              <mc:Fallback>
                <p:oleObj name="Equation" r:id="rId5" imgW="15746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588" y="1844349"/>
                        <a:ext cx="1574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118059"/>
              </p:ext>
            </p:extLst>
          </p:nvPr>
        </p:nvGraphicFramePr>
        <p:xfrm>
          <a:off x="5664200" y="1572207"/>
          <a:ext cx="2717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0" name="Equation" r:id="rId7" imgW="2717640" imgH="736560" progId="Equation.DSMT4">
                  <p:embed/>
                </p:oleObj>
              </mc:Choice>
              <mc:Fallback>
                <p:oleObj name="Equation" r:id="rId7" imgW="27176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1572207"/>
                        <a:ext cx="27178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649810"/>
              </p:ext>
            </p:extLst>
          </p:nvPr>
        </p:nvGraphicFramePr>
        <p:xfrm>
          <a:off x="3548707" y="3121401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1" name="Equation" r:id="rId9" imgW="1549080" imgH="279360" progId="Equation.DSMT4">
                  <p:embed/>
                </p:oleObj>
              </mc:Choice>
              <mc:Fallback>
                <p:oleObj name="Equation" r:id="rId9" imgW="15490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707" y="3121401"/>
                        <a:ext cx="1549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780515"/>
              </p:ext>
            </p:extLst>
          </p:nvPr>
        </p:nvGraphicFramePr>
        <p:xfrm>
          <a:off x="5641975" y="2893007"/>
          <a:ext cx="267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2" name="Equation" r:id="rId11" imgW="2679480" imgH="736560" progId="Equation.DSMT4">
                  <p:embed/>
                </p:oleObj>
              </mc:Choice>
              <mc:Fallback>
                <p:oleObj name="Equation" r:id="rId11" imgW="2679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1975" y="2893007"/>
                        <a:ext cx="267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228600" y="1766949"/>
            <a:ext cx="2988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Adsorption of reactant A: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28600" y="3061046"/>
            <a:ext cx="2961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Desorption of product C:</a:t>
            </a:r>
          </a:p>
        </p:txBody>
      </p:sp>
      <p:graphicFrame>
        <p:nvGraphicFramePr>
          <p:cNvPr id="1537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813578"/>
              </p:ext>
            </p:extLst>
          </p:nvPr>
        </p:nvGraphicFramePr>
        <p:xfrm>
          <a:off x="2978150" y="2483462"/>
          <a:ext cx="18034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3" name="Equation" r:id="rId13" imgW="1803240" imgH="253800" progId="Equation.DSMT4">
                  <p:embed/>
                </p:oleObj>
              </mc:Choice>
              <mc:Fallback>
                <p:oleObj name="Equation" r:id="rId13" imgW="18032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2483462"/>
                        <a:ext cx="18034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936047"/>
              </p:ext>
            </p:extLst>
          </p:nvPr>
        </p:nvGraphicFramePr>
        <p:xfrm>
          <a:off x="6121400" y="2445362"/>
          <a:ext cx="1574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4" name="Equation" r:id="rId15" imgW="1574640" imgH="330120" progId="Equation.DSMT4">
                  <p:embed/>
                </p:oleObj>
              </mc:Choice>
              <mc:Fallback>
                <p:oleObj name="Equation" r:id="rId15" imgW="15746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400" y="2445362"/>
                        <a:ext cx="1574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28600" y="2410407"/>
            <a:ext cx="2121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Surface reaction: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" y="3649821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Postulate that the </a:t>
            </a:r>
            <a:r>
              <a:rPr lang="en-US" sz="2000" dirty="0" smtClean="0">
                <a:solidFill>
                  <a:srgbClr val="7030A0"/>
                </a:solidFill>
              </a:rPr>
              <a:t>surface reaction </a:t>
            </a:r>
            <a:r>
              <a:rPr lang="en-US" sz="2000" dirty="0" smtClean="0"/>
              <a:t>is the rate limiting step since that is true the majority of the time. </a:t>
            </a:r>
            <a:r>
              <a:rPr lang="en-US" sz="2000" dirty="0" smtClean="0">
                <a:solidFill>
                  <a:srgbClr val="0000FF"/>
                </a:solidFill>
              </a:rPr>
              <a:t>Check if that is consistent with the observed kinetics</a:t>
            </a:r>
          </a:p>
        </p:txBody>
      </p:sp>
      <p:graphicFrame>
        <p:nvGraphicFramePr>
          <p:cNvPr id="4404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929447"/>
              </p:ext>
            </p:extLst>
          </p:nvPr>
        </p:nvGraphicFramePr>
        <p:xfrm>
          <a:off x="628650" y="4521200"/>
          <a:ext cx="229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5" name="Equation" r:id="rId17" imgW="2298600" imgH="330120" progId="Equation.DSMT4">
                  <p:embed/>
                </p:oleObj>
              </mc:Choice>
              <mc:Fallback>
                <p:oleObj name="Equation" r:id="rId17" imgW="22986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4521200"/>
                        <a:ext cx="2298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733800" y="4332197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Eliminate </a:t>
            </a:r>
            <a:r>
              <a:rPr lang="en-US" sz="2000" dirty="0" smtClean="0">
                <a:solidFill>
                  <a:srgbClr val="0066FF"/>
                </a:solidFill>
              </a:rPr>
              <a:t>C</a:t>
            </a:r>
            <a:r>
              <a:rPr lang="en-US" sz="2000" baseline="-25000" dirty="0" smtClean="0">
                <a:solidFill>
                  <a:srgbClr val="0066FF"/>
                </a:solidFill>
              </a:rPr>
              <a:t>A∙S</a:t>
            </a:r>
            <a:r>
              <a:rPr lang="en-US" sz="2000" dirty="0" smtClean="0">
                <a:solidFill>
                  <a:srgbClr val="0000FF"/>
                </a:solidFill>
              </a:rPr>
              <a:t> &amp; </a:t>
            </a:r>
            <a:r>
              <a:rPr lang="en-US" sz="2000" dirty="0" err="1">
                <a:solidFill>
                  <a:srgbClr val="CC00CC"/>
                </a:solidFill>
              </a:rPr>
              <a:t>C</a:t>
            </a:r>
            <a:r>
              <a:rPr lang="en-US" sz="2000" baseline="-25000" dirty="0" err="1">
                <a:solidFill>
                  <a:srgbClr val="CC00CC"/>
                </a:solidFill>
              </a:rPr>
              <a:t>v</a:t>
            </a:r>
            <a:endParaRPr lang="en-US" sz="2000" dirty="0">
              <a:solidFill>
                <a:srgbClr val="CC00CC"/>
              </a:solidFill>
            </a:endParaRPr>
          </a:p>
          <a:p>
            <a:r>
              <a:rPr lang="en-US" sz="2000" dirty="0" smtClean="0">
                <a:solidFill>
                  <a:srgbClr val="0000FF"/>
                </a:solidFill>
              </a:rPr>
              <a:t>from rate 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440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184013"/>
              </p:ext>
            </p:extLst>
          </p:nvPr>
        </p:nvGraphicFramePr>
        <p:xfrm>
          <a:off x="477838" y="5029200"/>
          <a:ext cx="254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6" name="Equation" r:id="rId19" imgW="2539800" imgH="685800" progId="Equation.DSMT4">
                  <p:embed/>
                </p:oleObj>
              </mc:Choice>
              <mc:Fallback>
                <p:oleObj name="Equation" r:id="rId19" imgW="25398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8" y="5029200"/>
                        <a:ext cx="2540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659428"/>
              </p:ext>
            </p:extLst>
          </p:nvPr>
        </p:nvGraphicFramePr>
        <p:xfrm>
          <a:off x="3938588" y="5029200"/>
          <a:ext cx="1816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7" name="Equation" r:id="rId21" imgW="1815840" imgH="685800" progId="Equation.DSMT4">
                  <p:embed/>
                </p:oleObj>
              </mc:Choice>
              <mc:Fallback>
                <p:oleObj name="Equation" r:id="rId21" imgW="18158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588" y="5029200"/>
                        <a:ext cx="1816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408582"/>
              </p:ext>
            </p:extLst>
          </p:nvPr>
        </p:nvGraphicFramePr>
        <p:xfrm>
          <a:off x="6440488" y="5207000"/>
          <a:ext cx="2095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8" name="Equation" r:id="rId23" imgW="2095200" imgH="330120" progId="Equation.DSMT4">
                  <p:embed/>
                </p:oleObj>
              </mc:Choice>
              <mc:Fallback>
                <p:oleObj name="Equation" r:id="rId23" imgW="20952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0488" y="5207000"/>
                        <a:ext cx="2095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636137"/>
              </p:ext>
            </p:extLst>
          </p:nvPr>
        </p:nvGraphicFramePr>
        <p:xfrm>
          <a:off x="6343650" y="4489450"/>
          <a:ext cx="2413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9" name="Equation" r:id="rId25" imgW="2412720" imgH="330120" progId="Equation.DSMT4">
                  <p:embed/>
                </p:oleObj>
              </mc:Choice>
              <mc:Fallback>
                <p:oleObj name="Equation" r:id="rId25" imgW="24127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650" y="4489450"/>
                        <a:ext cx="2413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487598"/>
              </p:ext>
            </p:extLst>
          </p:nvPr>
        </p:nvGraphicFramePr>
        <p:xfrm>
          <a:off x="541338" y="5816600"/>
          <a:ext cx="2527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0" name="Equation" r:id="rId27" imgW="2527200" imgH="685800" progId="Equation.DSMT4">
                  <p:embed/>
                </p:oleObj>
              </mc:Choice>
              <mc:Fallback>
                <p:oleObj name="Equation" r:id="rId27" imgW="25272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5816600"/>
                        <a:ext cx="25273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873403"/>
              </p:ext>
            </p:extLst>
          </p:nvPr>
        </p:nvGraphicFramePr>
        <p:xfrm>
          <a:off x="3675063" y="5816600"/>
          <a:ext cx="1790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1" name="Equation" r:id="rId29" imgW="1790640" imgH="685800" progId="Equation.DSMT4">
                  <p:embed/>
                </p:oleObj>
              </mc:Choice>
              <mc:Fallback>
                <p:oleObj name="Equation" r:id="rId29" imgW="17906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63" y="5816600"/>
                        <a:ext cx="1790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065520" y="5805874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Insert into site balance and solve for </a:t>
            </a:r>
            <a:r>
              <a:rPr lang="en-US" sz="2000" dirty="0" err="1" smtClean="0">
                <a:solidFill>
                  <a:srgbClr val="CC00CC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CC00CC"/>
                </a:solidFill>
              </a:rPr>
              <a:t>v</a:t>
            </a:r>
            <a:endParaRPr lang="en-US" sz="2000" dirty="0" smtClean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40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8100" y="65000"/>
            <a:ext cx="91059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rate law suggested for the experimental data given on slide 13 for the gas-phase, catalytic, irreversible reaction A + B</a:t>
            </a:r>
            <a:r>
              <a:rPr lang="en-US" sz="2000" dirty="0" smtClean="0">
                <a:latin typeface="Arial"/>
                <a:cs typeface="Arial"/>
              </a:rPr>
              <a:t>→C is:</a:t>
            </a:r>
          </a:p>
          <a:p>
            <a:endParaRPr lang="en-US" sz="1400" dirty="0" smtClean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				Suggest a mechanism for this rate law.</a:t>
            </a:r>
            <a:r>
              <a:rPr lang="en-US" sz="2000" dirty="0" smtClean="0"/>
              <a:t> </a:t>
            </a: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762000" y="744792"/>
          <a:ext cx="265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28" name="Equation" r:id="rId3" imgW="2654280" imgH="698400" progId="Equation.DSMT4">
                  <p:embed/>
                </p:oleObj>
              </mc:Choice>
              <mc:Fallback>
                <p:oleObj name="Equation" r:id="rId3" imgW="26542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744792"/>
                        <a:ext cx="26543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859287" y="1828800"/>
          <a:ext cx="157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29" name="Equation" r:id="rId5" imgW="1574640" imgH="279360" progId="Equation.DSMT4">
                  <p:embed/>
                </p:oleObj>
              </mc:Choice>
              <mc:Fallback>
                <p:oleObj name="Equation" r:id="rId5" imgW="15746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287" y="1828800"/>
                        <a:ext cx="1574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287338" y="2217738"/>
          <a:ext cx="2717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30" name="Equation" r:id="rId7" imgW="2717640" imgH="736560" progId="Equation.DSMT4">
                  <p:embed/>
                </p:oleObj>
              </mc:Choice>
              <mc:Fallback>
                <p:oleObj name="Equation" r:id="rId7" imgW="27176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8" y="2217738"/>
                        <a:ext cx="27178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6649433" y="1828800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31" name="Equation" r:id="rId9" imgW="1549080" imgH="279360" progId="Equation.DSMT4">
                  <p:embed/>
                </p:oleObj>
              </mc:Choice>
              <mc:Fallback>
                <p:oleObj name="Equation" r:id="rId9" imgW="15490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9433" y="1828800"/>
                        <a:ext cx="1549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6084888" y="2217738"/>
          <a:ext cx="267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32" name="Equation" r:id="rId11" imgW="2679480" imgH="736560" progId="Equation.DSMT4">
                  <p:embed/>
                </p:oleObj>
              </mc:Choice>
              <mc:Fallback>
                <p:oleObj name="Equation" r:id="rId11" imgW="2679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2217738"/>
                        <a:ext cx="267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52400" y="1445692"/>
            <a:ext cx="2988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Adsorption of reactant A: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43600" y="1445692"/>
            <a:ext cx="2961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Desorption of product C:</a:t>
            </a:r>
          </a:p>
        </p:txBody>
      </p:sp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3670300" y="1841500"/>
          <a:ext cx="18034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33" name="Equation" r:id="rId13" imgW="1803240" imgH="253800" progId="Equation.DSMT4">
                  <p:embed/>
                </p:oleObj>
              </mc:Choice>
              <mc:Fallback>
                <p:oleObj name="Equation" r:id="rId13" imgW="18032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841500"/>
                        <a:ext cx="18034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3784600" y="2408238"/>
          <a:ext cx="1574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34" name="Equation" r:id="rId15" imgW="1574640" imgH="330120" progId="Equation.DSMT4">
                  <p:embed/>
                </p:oleObj>
              </mc:Choice>
              <mc:Fallback>
                <p:oleObj name="Equation" r:id="rId15" imgW="15746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408238"/>
                        <a:ext cx="1574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511454" y="1445692"/>
            <a:ext cx="2121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Surface reaction: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700" y="3102114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Postulated surface reaction is rate limiting</a:t>
            </a:r>
          </a:p>
        </p:txBody>
      </p:sp>
      <p:graphicFrame>
        <p:nvGraphicFramePr>
          <p:cNvPr id="4404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7315"/>
              </p:ext>
            </p:extLst>
          </p:nvPr>
        </p:nvGraphicFramePr>
        <p:xfrm>
          <a:off x="2603500" y="3175000"/>
          <a:ext cx="4064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35" name="Equation" r:id="rId17" imgW="4063680" imgH="330120" progId="Equation.DSMT4">
                  <p:embed/>
                </p:oleObj>
              </mc:Choice>
              <mc:Fallback>
                <p:oleObj name="Equation" r:id="rId17" imgW="4063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3175000"/>
                        <a:ext cx="4064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4131550"/>
              </p:ext>
            </p:extLst>
          </p:nvPr>
        </p:nvGraphicFramePr>
        <p:xfrm>
          <a:off x="6972300" y="3065463"/>
          <a:ext cx="1778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36" name="Equation" r:id="rId19" imgW="1777680" imgH="330120" progId="Equation.DSMT4">
                  <p:embed/>
                </p:oleObj>
              </mc:Choice>
              <mc:Fallback>
                <p:oleObj name="Equation" r:id="rId19" imgW="1777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300" y="3065463"/>
                        <a:ext cx="1778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951302"/>
              </p:ext>
            </p:extLst>
          </p:nvPr>
        </p:nvGraphicFramePr>
        <p:xfrm>
          <a:off x="82550" y="4165600"/>
          <a:ext cx="2413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37" name="Equation" r:id="rId21" imgW="2412720" imgH="330120" progId="Equation.DSMT4">
                  <p:embed/>
                </p:oleObj>
              </mc:Choice>
              <mc:Fallback>
                <p:oleObj name="Equation" r:id="rId21" imgW="24127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" y="4165600"/>
                        <a:ext cx="2413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0" name="Object 12"/>
          <p:cNvGraphicFramePr>
            <a:graphicFrameLocks noChangeAspect="1"/>
          </p:cNvGraphicFramePr>
          <p:nvPr/>
        </p:nvGraphicFramePr>
        <p:xfrm>
          <a:off x="6883400" y="3522663"/>
          <a:ext cx="1917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38" name="Equation" r:id="rId23" imgW="1917360" imgH="330120" progId="Equation.DSMT4">
                  <p:embed/>
                </p:oleObj>
              </mc:Choice>
              <mc:Fallback>
                <p:oleObj name="Equation" r:id="rId23" imgW="19173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400" y="3522663"/>
                        <a:ext cx="1917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205365"/>
              </p:ext>
            </p:extLst>
          </p:nvPr>
        </p:nvGraphicFramePr>
        <p:xfrm>
          <a:off x="2654300" y="4011613"/>
          <a:ext cx="3314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39" name="Equation" r:id="rId25" imgW="3314520" imgH="685800" progId="Equation.DSMT4">
                  <p:embed/>
                </p:oleObj>
              </mc:Choice>
              <mc:Fallback>
                <p:oleObj name="Equation" r:id="rId25" imgW="33145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4011613"/>
                        <a:ext cx="3314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176705"/>
              </p:ext>
            </p:extLst>
          </p:nvPr>
        </p:nvGraphicFramePr>
        <p:xfrm>
          <a:off x="6115050" y="3962400"/>
          <a:ext cx="287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40" name="Equation" r:id="rId27" imgW="2869920" imgH="698400" progId="Equation.DSMT4">
                  <p:embed/>
                </p:oleObj>
              </mc:Choice>
              <mc:Fallback>
                <p:oleObj name="Equation" r:id="rId27" imgW="28699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3962400"/>
                        <a:ext cx="28702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078131"/>
              </p:ext>
            </p:extLst>
          </p:nvPr>
        </p:nvGraphicFramePr>
        <p:xfrm>
          <a:off x="4991100" y="4864100"/>
          <a:ext cx="2794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41" name="Equation" r:id="rId29" imgW="2793960" imgH="698400" progId="Equation.DSMT4">
                  <p:embed/>
                </p:oleObj>
              </mc:Choice>
              <mc:Fallback>
                <p:oleObj name="Equation" r:id="rId29" imgW="27939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4864100"/>
                        <a:ext cx="2794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8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724110"/>
              </p:ext>
            </p:extLst>
          </p:nvPr>
        </p:nvGraphicFramePr>
        <p:xfrm>
          <a:off x="762000" y="5033963"/>
          <a:ext cx="4064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42" name="Equation" r:id="rId31" imgW="4063680" imgH="330120" progId="Equation.DSMT4">
                  <p:embed/>
                </p:oleObj>
              </mc:Choice>
              <mc:Fallback>
                <p:oleObj name="Equation" r:id="rId31" imgW="4063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033963"/>
                        <a:ext cx="4064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994012"/>
              </p:ext>
            </p:extLst>
          </p:nvPr>
        </p:nvGraphicFramePr>
        <p:xfrm>
          <a:off x="1035050" y="5715000"/>
          <a:ext cx="1003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43" name="Equation" r:id="rId33" imgW="1002960" imgH="672840" progId="Equation.DSMT4">
                  <p:embed/>
                </p:oleObj>
              </mc:Choice>
              <mc:Fallback>
                <p:oleObj name="Equation" r:id="rId33" imgW="100296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5715000"/>
                        <a:ext cx="10033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389475"/>
              </p:ext>
            </p:extLst>
          </p:nvPr>
        </p:nvGraphicFramePr>
        <p:xfrm>
          <a:off x="3067050" y="5886450"/>
          <a:ext cx="1308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44" name="Equation" r:id="rId35" imgW="1307880" imgH="330120" progId="Equation.DSMT4">
                  <p:embed/>
                </p:oleObj>
              </mc:Choice>
              <mc:Fallback>
                <p:oleObj name="Equation" r:id="rId35" imgW="13078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5886450"/>
                        <a:ext cx="1308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153177"/>
              </p:ext>
            </p:extLst>
          </p:nvPr>
        </p:nvGraphicFramePr>
        <p:xfrm>
          <a:off x="5422900" y="5702300"/>
          <a:ext cx="266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45" name="Equation" r:id="rId37" imgW="2666880" imgH="698400" progId="Equation.DSMT4">
                  <p:embed/>
                </p:oleObj>
              </mc:Choice>
              <mc:Fallback>
                <p:oleObj name="Equation" r:id="rId37" imgW="26668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5702300"/>
                        <a:ext cx="2667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368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60" name="Text Box 4"/>
          <p:cNvSpPr txBox="1">
            <a:spLocks noChangeArrowheads="1"/>
          </p:cNvSpPr>
          <p:nvPr/>
        </p:nvSpPr>
        <p:spPr bwMode="auto">
          <a:xfrm>
            <a:off x="152400" y="1430690"/>
            <a:ext cx="28504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/>
              <a:t>Gas-phase dissociation</a:t>
            </a:r>
          </a:p>
        </p:txBody>
      </p:sp>
      <p:graphicFrame>
        <p:nvGraphicFramePr>
          <p:cNvPr id="275461" name="Object 5"/>
          <p:cNvGraphicFramePr>
            <a:graphicFrameLocks noChangeAspect="1"/>
          </p:cNvGraphicFramePr>
          <p:nvPr>
            <p:extLst/>
          </p:nvPr>
        </p:nvGraphicFramePr>
        <p:xfrm>
          <a:off x="3124200" y="1488973"/>
          <a:ext cx="299878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5" name="Equation" r:id="rId3" imgW="3251160" imgH="368280" progId="Equation.DSMT4">
                  <p:embed/>
                </p:oleObj>
              </mc:Choice>
              <mc:Fallback>
                <p:oleObj name="Equation" r:id="rId3" imgW="32511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488973"/>
                        <a:ext cx="2998788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2" name="Text Box 6"/>
          <p:cNvSpPr txBox="1">
            <a:spLocks noChangeArrowheads="1"/>
          </p:cNvSpPr>
          <p:nvPr/>
        </p:nvSpPr>
        <p:spPr bwMode="auto">
          <a:xfrm>
            <a:off x="152400" y="2116490"/>
            <a:ext cx="17940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 smtClean="0"/>
              <a:t>Adsorption (1)</a:t>
            </a:r>
            <a:endParaRPr lang="en-US" altLang="zh-TW" sz="2000" dirty="0"/>
          </a:p>
        </p:txBody>
      </p:sp>
      <p:graphicFrame>
        <p:nvGraphicFramePr>
          <p:cNvPr id="275463" name="Object 7"/>
          <p:cNvGraphicFramePr>
            <a:graphicFrameLocks noChangeAspect="1"/>
          </p:cNvGraphicFramePr>
          <p:nvPr>
            <p:extLst/>
          </p:nvPr>
        </p:nvGraphicFramePr>
        <p:xfrm>
          <a:off x="3124200" y="2000601"/>
          <a:ext cx="32353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6" name="Equation" r:id="rId5" imgW="3466800" imgH="609480" progId="Equation.DSMT4">
                  <p:embed/>
                </p:oleObj>
              </mc:Choice>
              <mc:Fallback>
                <p:oleObj name="Equation" r:id="rId5" imgW="34668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000601"/>
                        <a:ext cx="3235325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4" name="Text Box 8"/>
          <p:cNvSpPr txBox="1">
            <a:spLocks noChangeArrowheads="1"/>
          </p:cNvSpPr>
          <p:nvPr/>
        </p:nvSpPr>
        <p:spPr bwMode="auto">
          <a:xfrm>
            <a:off x="152400" y="2938816"/>
            <a:ext cx="17940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 smtClean="0"/>
              <a:t>Adsorption (2)</a:t>
            </a:r>
            <a:endParaRPr lang="en-US" altLang="zh-TW" sz="2000" dirty="0"/>
          </a:p>
        </p:txBody>
      </p:sp>
      <p:graphicFrame>
        <p:nvGraphicFramePr>
          <p:cNvPr id="275465" name="Object 9"/>
          <p:cNvGraphicFramePr>
            <a:graphicFrameLocks noChangeAspect="1"/>
          </p:cNvGraphicFramePr>
          <p:nvPr>
            <p:extLst/>
          </p:nvPr>
        </p:nvGraphicFramePr>
        <p:xfrm>
          <a:off x="3124200" y="2802290"/>
          <a:ext cx="27828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7" name="Equation" r:id="rId7" imgW="2755800" imgH="609480" progId="Equation.DSMT4">
                  <p:embed/>
                </p:oleObj>
              </mc:Choice>
              <mc:Fallback>
                <p:oleObj name="Equation" r:id="rId7" imgW="27558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02290"/>
                        <a:ext cx="2782888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6" name="Text Box 10"/>
          <p:cNvSpPr txBox="1">
            <a:spLocks noChangeArrowheads="1"/>
          </p:cNvSpPr>
          <p:nvPr/>
        </p:nvSpPr>
        <p:spPr bwMode="auto">
          <a:xfrm>
            <a:off x="152401" y="3548416"/>
            <a:ext cx="20505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/>
              <a:t>Surface reaction</a:t>
            </a:r>
          </a:p>
        </p:txBody>
      </p:sp>
      <p:graphicFrame>
        <p:nvGraphicFramePr>
          <p:cNvPr id="275467" name="Object 11"/>
          <p:cNvGraphicFramePr>
            <a:graphicFrameLocks noChangeAspect="1"/>
          </p:cNvGraphicFramePr>
          <p:nvPr>
            <p:extLst/>
          </p:nvPr>
        </p:nvGraphicFramePr>
        <p:xfrm>
          <a:off x="3124200" y="3488090"/>
          <a:ext cx="52657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8" name="Equation" r:id="rId9" imgW="5181480" imgH="444240" progId="Equation.DSMT4">
                  <p:embed/>
                </p:oleObj>
              </mc:Choice>
              <mc:Fallback>
                <p:oleObj name="Equation" r:id="rId9" imgW="51814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88090"/>
                        <a:ext cx="5265737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9" name="Text Box 13"/>
          <p:cNvSpPr txBox="1">
            <a:spLocks noChangeArrowheads="1"/>
          </p:cNvSpPr>
          <p:nvPr/>
        </p:nvSpPr>
        <p:spPr bwMode="auto">
          <a:xfrm>
            <a:off x="228600" y="3962400"/>
            <a:ext cx="64219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 smtClean="0">
                <a:solidFill>
                  <a:srgbClr val="7030A0"/>
                </a:solidFill>
              </a:rPr>
              <a:t>Surface reaction is believed to be the rate-limiting step:</a:t>
            </a:r>
            <a:endParaRPr lang="en-US" altLang="zh-TW" sz="2000" dirty="0">
              <a:solidFill>
                <a:srgbClr val="7030A0"/>
              </a:solidFill>
            </a:endParaRPr>
          </a:p>
        </p:txBody>
      </p:sp>
      <p:sp>
        <p:nvSpPr>
          <p:cNvPr id="275474" name="Text Box 18"/>
          <p:cNvSpPr txBox="1">
            <a:spLocks noChangeArrowheads="1"/>
          </p:cNvSpPr>
          <p:nvPr/>
        </p:nvSpPr>
        <p:spPr bwMode="auto">
          <a:xfrm>
            <a:off x="2253096" y="4847120"/>
            <a:ext cx="4637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 err="1" smtClean="0"/>
              <a:t>k</a:t>
            </a:r>
            <a:r>
              <a:rPr lang="en-US" altLang="zh-TW" sz="2000" baseline="-25000" dirty="0" err="1" smtClean="0"/>
              <a:t>s</a:t>
            </a:r>
            <a:r>
              <a:rPr lang="en-US" altLang="zh-TW" sz="2000" dirty="0" smtClean="0"/>
              <a:t>: surface </a:t>
            </a:r>
            <a:r>
              <a:rPr lang="en-US" altLang="zh-TW" sz="2000" dirty="0"/>
              <a:t>specific reaction rate (nm/s)</a:t>
            </a:r>
          </a:p>
        </p:txBody>
      </p:sp>
      <p:sp>
        <p:nvSpPr>
          <p:cNvPr id="275476" name="Text Box 20"/>
          <p:cNvSpPr txBox="1">
            <a:spLocks noChangeArrowheads="1"/>
          </p:cNvSpPr>
          <p:nvPr/>
        </p:nvSpPr>
        <p:spPr bwMode="auto">
          <a:xfrm>
            <a:off x="2071155" y="5741171"/>
            <a:ext cx="50016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 smtClean="0"/>
              <a:t>f</a:t>
            </a:r>
            <a:r>
              <a:rPr lang="en-US" altLang="zh-TW" sz="2000" baseline="-25000" dirty="0" smtClean="0"/>
              <a:t>H2</a:t>
            </a:r>
            <a:r>
              <a:rPr lang="en-US" altLang="zh-TW" sz="2000" dirty="0" smtClean="0"/>
              <a:t>:</a:t>
            </a:r>
            <a:r>
              <a:rPr lang="en-US" altLang="zh-TW" sz="2000" baseline="-25000" dirty="0" smtClean="0"/>
              <a:t> </a:t>
            </a:r>
            <a:r>
              <a:rPr lang="en-US" altLang="zh-TW" sz="2000" dirty="0" smtClean="0"/>
              <a:t>Fraction </a:t>
            </a:r>
            <a:r>
              <a:rPr lang="en-US" altLang="zh-TW" sz="2000" dirty="0"/>
              <a:t>on the surface occupied by </a:t>
            </a:r>
            <a:r>
              <a:rPr lang="en-US" altLang="zh-TW" sz="2000" dirty="0" smtClean="0"/>
              <a:t>H</a:t>
            </a:r>
            <a:r>
              <a:rPr lang="en-US" altLang="zh-TW" sz="2000" baseline="-25000" dirty="0" smtClean="0"/>
              <a:t>2</a:t>
            </a:r>
            <a:endParaRPr lang="en-US" altLang="zh-TW" sz="2000" dirty="0"/>
          </a:p>
        </p:txBody>
      </p:sp>
      <p:sp>
        <p:nvSpPr>
          <p:cNvPr id="275478" name="Text Box 22"/>
          <p:cNvSpPr txBox="1">
            <a:spLocks noChangeArrowheads="1"/>
          </p:cNvSpPr>
          <p:nvPr/>
        </p:nvSpPr>
        <p:spPr bwMode="auto">
          <a:xfrm>
            <a:off x="1875589" y="5280149"/>
            <a:ext cx="53928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TW" sz="2000" dirty="0" smtClean="0"/>
              <a:t>f</a:t>
            </a:r>
            <a:r>
              <a:rPr lang="en-US" altLang="zh-TW" sz="2000" baseline="-25000" dirty="0" smtClean="0"/>
              <a:t>GeCl2</a:t>
            </a:r>
            <a:r>
              <a:rPr lang="en-US" altLang="zh-TW" sz="2000" dirty="0" smtClean="0"/>
              <a:t>:</a:t>
            </a:r>
            <a:r>
              <a:rPr lang="en-US" altLang="zh-TW" sz="2000" baseline="-25000" dirty="0" smtClean="0"/>
              <a:t> </a:t>
            </a:r>
            <a:r>
              <a:rPr lang="en-US" altLang="zh-TW" sz="2000" dirty="0" smtClean="0"/>
              <a:t>fraction </a:t>
            </a:r>
            <a:r>
              <a:rPr lang="en-US" altLang="zh-TW" sz="2000" dirty="0"/>
              <a:t>of the surface covered by </a:t>
            </a:r>
            <a:r>
              <a:rPr lang="en-US" altLang="zh-TW" sz="2000" dirty="0" smtClean="0"/>
              <a:t>GeCl</a:t>
            </a:r>
            <a:r>
              <a:rPr lang="en-US" altLang="zh-TW" sz="2000" baseline="-25000" dirty="0" smtClean="0"/>
              <a:t>2</a:t>
            </a:r>
            <a:endParaRPr lang="en-US" altLang="zh-TW" sz="2000" dirty="0"/>
          </a:p>
        </p:txBody>
      </p: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Growth of Germanium Films by CVD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10476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Germanium films have applications in microelectronics &amp; solar cell fabrication</a:t>
            </a:r>
          </a:p>
        </p:txBody>
      </p:sp>
      <p:graphicFrame>
        <p:nvGraphicFramePr>
          <p:cNvPr id="275470" name="Object 14"/>
          <p:cNvGraphicFramePr>
            <a:graphicFrameLocks noChangeAspect="1"/>
          </p:cNvGraphicFramePr>
          <p:nvPr>
            <p:extLst/>
          </p:nvPr>
        </p:nvGraphicFramePr>
        <p:xfrm>
          <a:off x="5492552" y="4368730"/>
          <a:ext cx="18653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9" name="Equation" r:id="rId11" imgW="2006280" imgH="457200" progId="Equation.DSMT4">
                  <p:embed/>
                </p:oleObj>
              </mc:Choice>
              <mc:Fallback>
                <p:oleObj name="Equation" r:id="rId11" imgW="20062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552" y="4368730"/>
                        <a:ext cx="186531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786136" y="4386098"/>
            <a:ext cx="35285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Rate of </a:t>
            </a:r>
            <a:r>
              <a:rPr lang="en-US" sz="2000" dirty="0" err="1" smtClean="0"/>
              <a:t>Ge</a:t>
            </a:r>
            <a:r>
              <a:rPr lang="en-US" sz="2000" dirty="0" smtClean="0"/>
              <a:t> deposition (nm/s):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6938" y="6163973"/>
            <a:ext cx="8650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*Surface coverage is in terms of fraction of surface, not </a:t>
            </a:r>
            <a:r>
              <a:rPr lang="en-US" sz="2000" u="sng" dirty="0" err="1" smtClean="0">
                <a:solidFill>
                  <a:srgbClr val="7030A0"/>
                </a:solidFill>
              </a:rPr>
              <a:t>conc</a:t>
            </a:r>
            <a:r>
              <a:rPr lang="en-US" sz="2000" u="sng" dirty="0" smtClean="0">
                <a:solidFill>
                  <a:srgbClr val="7030A0"/>
                </a:solidFill>
              </a:rPr>
              <a:t> of active sites</a:t>
            </a:r>
          </a:p>
        </p:txBody>
      </p:sp>
    </p:spTree>
    <p:extLst>
      <p:ext uri="{BB962C8B-B14F-4D97-AF65-F5344CB8AC3E}">
        <p14:creationId xmlns:p14="http://schemas.microsoft.com/office/powerpoint/2010/main" val="375350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Catalyst Deactivation Kinetics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594" y="850711"/>
            <a:ext cx="86328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2000" dirty="0" smtClean="0"/>
              <a:t>Adjustments for catalyst decay need to be made in the design of reactors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2000" dirty="0" smtClean="0"/>
              <a:t>Catalyst activity </a:t>
            </a:r>
            <a:r>
              <a:rPr lang="en-US" sz="2000" i="1" dirty="0" smtClean="0"/>
              <a:t>a(t)</a:t>
            </a:r>
            <a:r>
              <a:rPr lang="en-US" sz="2000" dirty="0" smtClean="0"/>
              <a:t> is used as a quantitative specification</a:t>
            </a: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>
            <p:extLst/>
          </p:nvPr>
        </p:nvGraphicFramePr>
        <p:xfrm>
          <a:off x="3307773" y="1623168"/>
          <a:ext cx="149066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69" name="Equation" r:id="rId4" imgW="1498320" imgH="863280" progId="Equation.DSMT4">
                  <p:embed/>
                </p:oleObj>
              </mc:Choice>
              <mc:Fallback>
                <p:oleObj name="Equation" r:id="rId4" imgW="149832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7773" y="1623168"/>
                        <a:ext cx="1490662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5594" y="1796350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Catalyst activity at time t:</a:t>
            </a:r>
          </a:p>
        </p:txBody>
      </p:sp>
      <p:grpSp>
        <p:nvGrpSpPr>
          <p:cNvPr id="4" name="Group 16"/>
          <p:cNvGrpSpPr/>
          <p:nvPr/>
        </p:nvGrpSpPr>
        <p:grpSpPr>
          <a:xfrm>
            <a:off x="4724400" y="1507173"/>
            <a:ext cx="4419600" cy="369332"/>
            <a:chOff x="4724400" y="1981200"/>
            <a:chExt cx="4419600" cy="369332"/>
          </a:xfrm>
        </p:grpSpPr>
        <p:sp>
          <p:nvSpPr>
            <p:cNvPr id="6" name="TextBox 5"/>
            <p:cNvSpPr txBox="1"/>
            <p:nvPr/>
          </p:nvSpPr>
          <p:spPr>
            <a:xfrm>
              <a:off x="4876800" y="1981200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Reaction rate for catalyst used for time t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rot="10800000" flipV="1">
              <a:off x="4724400" y="2209800"/>
              <a:ext cx="228600" cy="136776"/>
            </a:xfrm>
            <a:prstGeom prst="straightConnector1">
              <a:avLst/>
            </a:prstGeom>
            <a:ln w="190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5"/>
          <p:cNvGrpSpPr/>
          <p:nvPr/>
        </p:nvGrpSpPr>
        <p:grpSpPr>
          <a:xfrm>
            <a:off x="4747085" y="2069977"/>
            <a:ext cx="4396915" cy="369332"/>
            <a:chOff x="4747085" y="2589031"/>
            <a:chExt cx="4396915" cy="369332"/>
          </a:xfrm>
        </p:grpSpPr>
        <p:sp>
          <p:nvSpPr>
            <p:cNvPr id="7" name="TextBox 6"/>
            <p:cNvSpPr txBox="1"/>
            <p:nvPr/>
          </p:nvSpPr>
          <p:spPr>
            <a:xfrm>
              <a:off x="4876800" y="2589031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Reaction rate for fresh, unused catalyst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rot="10800000" flipV="1">
              <a:off x="4747085" y="2776866"/>
              <a:ext cx="182880" cy="0"/>
            </a:xfrm>
            <a:prstGeom prst="straightConnector1">
              <a:avLst/>
            </a:prstGeom>
            <a:ln w="190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22"/>
          <p:cNvGrpSpPr/>
          <p:nvPr/>
        </p:nvGrpSpPr>
        <p:grpSpPr>
          <a:xfrm>
            <a:off x="3789896" y="2558491"/>
            <a:ext cx="4075106" cy="423532"/>
            <a:chOff x="255594" y="3352800"/>
            <a:chExt cx="4075106" cy="423532"/>
          </a:xfrm>
        </p:grpSpPr>
        <p:sp>
          <p:nvSpPr>
            <p:cNvPr id="19" name="TextBox 18"/>
            <p:cNvSpPr txBox="1"/>
            <p:nvPr/>
          </p:nvSpPr>
          <p:spPr>
            <a:xfrm>
              <a:off x="255594" y="3352800"/>
              <a:ext cx="32720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For fresh, unused catalyst, </a:t>
              </a: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3429000" y="3395332"/>
            <a:ext cx="901700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0370" name="Equation" r:id="rId6" imgW="901440" imgH="380880" progId="Equation.DSMT4">
                    <p:embed/>
                  </p:oleObj>
                </mc:Choice>
                <mc:Fallback>
                  <p:oleObj name="Equation" r:id="rId6" imgW="901440" imgH="380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9000" y="3395332"/>
                          <a:ext cx="901700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1278998" y="2601023"/>
          <a:ext cx="1231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1" name="Equation" r:id="rId8" imgW="1231560" imgH="355320" progId="Equation.DSMT4">
                  <p:embed/>
                </p:oleObj>
              </mc:Choice>
              <mc:Fallback>
                <p:oleObj name="Equation" r:id="rId8" imgW="12315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8998" y="2601023"/>
                        <a:ext cx="1231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/>
          </p:nvPr>
        </p:nvGraphicFramePr>
        <p:xfrm>
          <a:off x="2749550" y="3425744"/>
          <a:ext cx="3644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2" name="Equation" r:id="rId10" imgW="3644640" imgH="406080" progId="Equation.DSMT4">
                  <p:embed/>
                </p:oleObj>
              </mc:Choice>
              <mc:Fallback>
                <p:oleObj name="Equation" r:id="rId10" imgW="364464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3425744"/>
                        <a:ext cx="36449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255594" y="3000685"/>
            <a:ext cx="74115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Rate of consumption of reactant A on catalyst used for time t is: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0" y="3839545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a(t): time-dependent catalyst activity     k(T): T-dependent specific rate constant</a:t>
            </a:r>
          </a:p>
          <a:p>
            <a:pPr marL="1828800" indent="-1828800"/>
            <a:r>
              <a:rPr lang="en-US" sz="2000" dirty="0" smtClean="0"/>
              <a:t>fn(C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, C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…etc): function of gas-phase conc. of reactants, products &amp; contaminants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5594" y="5736721"/>
            <a:ext cx="2775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Rate of catalyst decay:</a:t>
            </a:r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>
            <p:extLst/>
          </p:nvPr>
        </p:nvGraphicFramePr>
        <p:xfrm>
          <a:off x="2914650" y="5646294"/>
          <a:ext cx="59293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3" name="Equation" r:id="rId12" imgW="4622760" imgH="609480" progId="Equation.DSMT4">
                  <p:embed/>
                </p:oleObj>
              </mc:Choice>
              <mc:Fallback>
                <p:oleObj name="Equation" r:id="rId12" imgW="46227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5646294"/>
                        <a:ext cx="5929313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46"/>
          <p:cNvGrpSpPr/>
          <p:nvPr/>
        </p:nvGrpSpPr>
        <p:grpSpPr>
          <a:xfrm>
            <a:off x="2209800" y="5190646"/>
            <a:ext cx="3295996" cy="564573"/>
            <a:chOff x="2209800" y="5410200"/>
            <a:chExt cx="3295996" cy="564573"/>
          </a:xfrm>
        </p:grpSpPr>
        <p:sp>
          <p:nvSpPr>
            <p:cNvPr id="29" name="TextBox 28"/>
            <p:cNvSpPr txBox="1"/>
            <p:nvPr/>
          </p:nvSpPr>
          <p:spPr>
            <a:xfrm>
              <a:off x="2209800" y="5410200"/>
              <a:ext cx="20954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Function of activity</a:t>
              </a:r>
            </a:p>
          </p:txBody>
        </p:sp>
        <p:sp>
          <p:nvSpPr>
            <p:cNvPr id="30" name="Left Brace 29"/>
            <p:cNvSpPr/>
            <p:nvPr/>
          </p:nvSpPr>
          <p:spPr>
            <a:xfrm rot="5400000">
              <a:off x="4911436" y="5380413"/>
              <a:ext cx="228600" cy="960120"/>
            </a:xfrm>
            <a:prstGeom prst="leftBrac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hape 31"/>
            <p:cNvCxnSpPr/>
            <p:nvPr/>
          </p:nvCxnSpPr>
          <p:spPr>
            <a:xfrm>
              <a:off x="4191000" y="5572991"/>
              <a:ext cx="834736" cy="152400"/>
            </a:xfrm>
            <a:prstGeom prst="bentConnector4">
              <a:avLst>
                <a:gd name="adj1" fmla="val 43154"/>
                <a:gd name="adj2" fmla="val -921"/>
              </a:avLst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47"/>
          <p:cNvGrpSpPr/>
          <p:nvPr/>
        </p:nvGrpSpPr>
        <p:grpSpPr>
          <a:xfrm>
            <a:off x="209675" y="6068573"/>
            <a:ext cx="6219111" cy="558205"/>
            <a:chOff x="209675" y="6241472"/>
            <a:chExt cx="6219111" cy="558205"/>
          </a:xfrm>
        </p:grpSpPr>
        <p:sp>
          <p:nvSpPr>
            <p:cNvPr id="40" name="Left Brace 39"/>
            <p:cNvSpPr/>
            <p:nvPr/>
          </p:nvSpPr>
          <p:spPr>
            <a:xfrm rot="16200000" flipV="1">
              <a:off x="5916722" y="5958008"/>
              <a:ext cx="228600" cy="795528"/>
            </a:xfrm>
            <a:prstGeom prst="leftBrac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hape 40"/>
            <p:cNvCxnSpPr/>
            <p:nvPr/>
          </p:nvCxnSpPr>
          <p:spPr>
            <a:xfrm flipV="1">
              <a:off x="5205846" y="6504425"/>
              <a:ext cx="834736" cy="152400"/>
            </a:xfrm>
            <a:prstGeom prst="bentConnector4">
              <a:avLst>
                <a:gd name="adj1" fmla="val 43154"/>
                <a:gd name="adj2" fmla="val -921"/>
              </a:avLst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09675" y="6430345"/>
              <a:ext cx="50963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Temperature-dependent specific decay constant</a:t>
              </a:r>
            </a:p>
          </p:txBody>
        </p:sp>
      </p:grpSp>
      <p:grpSp>
        <p:nvGrpSpPr>
          <p:cNvPr id="13" name="Group 45"/>
          <p:cNvGrpSpPr/>
          <p:nvPr/>
        </p:nvGrpSpPr>
        <p:grpSpPr>
          <a:xfrm>
            <a:off x="5867400" y="4400938"/>
            <a:ext cx="3276600" cy="1408147"/>
            <a:chOff x="5867400" y="4545844"/>
            <a:chExt cx="3276600" cy="1408147"/>
          </a:xfrm>
        </p:grpSpPr>
        <p:sp>
          <p:nvSpPr>
            <p:cNvPr id="43" name="Left Brace 42"/>
            <p:cNvSpPr/>
            <p:nvPr/>
          </p:nvSpPr>
          <p:spPr>
            <a:xfrm rot="5400000">
              <a:off x="7509856" y="4696691"/>
              <a:ext cx="228600" cy="2286000"/>
            </a:xfrm>
            <a:prstGeom prst="leftBrac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867400" y="4545844"/>
              <a:ext cx="3276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Functionality of r</a:t>
              </a:r>
              <a:r>
                <a:rPr lang="en-US" baseline="-25000" dirty="0" smtClean="0">
                  <a:solidFill>
                    <a:srgbClr val="7030A0"/>
                  </a:solidFill>
                </a:rPr>
                <a:t>d</a:t>
              </a:r>
              <a:r>
                <a:rPr lang="en-US" dirty="0" smtClean="0">
                  <a:solidFill>
                    <a:srgbClr val="7030A0"/>
                  </a:solidFill>
                </a:rPr>
                <a:t> on reacting species conc. h=1: no </a:t>
              </a:r>
              <a:r>
                <a:rPr lang="en-US" dirty="0" err="1" smtClean="0">
                  <a:solidFill>
                    <a:srgbClr val="7030A0"/>
                  </a:solidFill>
                </a:rPr>
                <a:t>conc</a:t>
              </a:r>
              <a:r>
                <a:rPr lang="en-US" dirty="0" smtClean="0">
                  <a:solidFill>
                    <a:srgbClr val="7030A0"/>
                  </a:solidFill>
                </a:rPr>
                <a:t> dependence; h=</a:t>
              </a:r>
              <a:r>
                <a:rPr lang="en-US" dirty="0" err="1" smtClean="0">
                  <a:solidFill>
                    <a:srgbClr val="7030A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7030A0"/>
                  </a:solidFill>
                </a:rPr>
                <a:t>j</a:t>
              </a:r>
              <a:r>
                <a:rPr lang="en-US" dirty="0" smtClean="0">
                  <a:solidFill>
                    <a:srgbClr val="7030A0"/>
                  </a:solidFill>
                </a:rPr>
                <a:t>: linearly dependent on concentration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199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Types of Catalyst Deactivation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453467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lvl="2" indent="-290513">
              <a:lnSpc>
                <a:spcPct val="110000"/>
              </a:lnSpc>
            </a:pPr>
            <a:r>
              <a:rPr lang="en-US" sz="2000" dirty="0" smtClean="0"/>
              <a:t>3. </a:t>
            </a:r>
            <a:r>
              <a:rPr lang="en-US" sz="2000" dirty="0" smtClean="0">
                <a:solidFill>
                  <a:srgbClr val="006600"/>
                </a:solidFill>
              </a:rPr>
              <a:t>Poisoning: </a:t>
            </a:r>
            <a:r>
              <a:rPr lang="en-US" sz="2000" dirty="0" smtClean="0"/>
              <a:t>molecules (product, reactant or impurity) </a:t>
            </a:r>
            <a:r>
              <a:rPr lang="en-US" sz="2000" i="1" dirty="0" smtClean="0"/>
              <a:t>irreversibly</a:t>
            </a:r>
            <a:r>
              <a:rPr lang="en-US" sz="2000" dirty="0" smtClean="0"/>
              <a:t> bind to the active site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877076"/>
            <a:ext cx="8610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1" indent="-228600">
              <a:lnSpc>
                <a:spcPct val="110000"/>
              </a:lnSpc>
            </a:pPr>
            <a:r>
              <a:rPr lang="en-US" sz="2000" dirty="0" smtClean="0"/>
              <a:t>1. </a:t>
            </a:r>
            <a:r>
              <a:rPr lang="en-US" sz="2000" dirty="0" smtClean="0">
                <a:solidFill>
                  <a:srgbClr val="006600"/>
                </a:solidFill>
              </a:rPr>
              <a:t>Sintering (aging): </a:t>
            </a:r>
            <a:r>
              <a:rPr lang="en-US" sz="2000" dirty="0" smtClean="0"/>
              <a:t>loss of active surface due to high temperature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22564" y="1258076"/>
            <a:ext cx="7848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/>
            <a:r>
              <a:rPr lang="en-GB" altLang="zh-TW" sz="2000" dirty="0" smtClean="0"/>
              <a:t>Second-order decay of reaction rate with respect to present activity:</a:t>
            </a:r>
            <a:endParaRPr lang="en-GB" altLang="zh-TW" sz="2000" dirty="0"/>
          </a:p>
        </p:txBody>
      </p:sp>
      <p:graphicFrame>
        <p:nvGraphicFramePr>
          <p:cNvPr id="9" name="Object 4"/>
          <p:cNvGraphicFramePr>
            <a:graphicFrameLocks/>
          </p:cNvGraphicFramePr>
          <p:nvPr>
            <p:extLst/>
          </p:nvPr>
        </p:nvGraphicFramePr>
        <p:xfrm>
          <a:off x="472678" y="1639076"/>
          <a:ext cx="100488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9" name="Equation" r:id="rId3" imgW="1002960" imgH="406080" progId="Equation.DSMT4">
                  <p:embed/>
                </p:oleObj>
              </mc:Choice>
              <mc:Fallback>
                <p:oleObj name="Equation" r:id="rId3" imgW="1002960" imgH="40608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678" y="1639076"/>
                        <a:ext cx="1004888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1950244" y="1639076"/>
            <a:ext cx="3048000" cy="1065213"/>
            <a:chOff x="2667000" y="4745182"/>
            <a:chExt cx="3048000" cy="1065213"/>
          </a:xfrm>
        </p:grpSpPr>
        <p:graphicFrame>
          <p:nvGraphicFramePr>
            <p:cNvPr id="11" name="Object 6"/>
            <p:cNvGraphicFramePr>
              <a:graphicFrameLocks noChangeAspect="1"/>
            </p:cNvGraphicFramePr>
            <p:nvPr/>
          </p:nvGraphicFramePr>
          <p:xfrm>
            <a:off x="3528219" y="5126182"/>
            <a:ext cx="1325563" cy="684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1400" name="Equation" r:id="rId5" imgW="1434960" imgH="685800" progId="Equation.DSMT4">
                    <p:embed/>
                  </p:oleObj>
                </mc:Choice>
                <mc:Fallback>
                  <p:oleObj name="Equation" r:id="rId5" imgW="1434960" imgH="685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8219" y="5126182"/>
                          <a:ext cx="1325563" cy="684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FF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TextBox 11"/>
            <p:cNvSpPr txBox="1"/>
            <p:nvPr/>
          </p:nvSpPr>
          <p:spPr>
            <a:xfrm>
              <a:off x="2667000" y="4745182"/>
              <a:ext cx="3048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Catalyst activity at time t: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470922" y="1639076"/>
            <a:ext cx="3200400" cy="1168400"/>
            <a:chOff x="3581400" y="5604164"/>
            <a:chExt cx="3200400" cy="1168400"/>
          </a:xfrm>
        </p:grpSpPr>
        <p:graphicFrame>
          <p:nvGraphicFramePr>
            <p:cNvPr id="14" name="Object 9"/>
            <p:cNvGraphicFramePr>
              <a:graphicFrameLocks noChangeAspect="1"/>
            </p:cNvGraphicFramePr>
            <p:nvPr/>
          </p:nvGraphicFramePr>
          <p:xfrm>
            <a:off x="3692525" y="5985164"/>
            <a:ext cx="3089275" cy="787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1401" name="Equation" r:id="rId7" imgW="3352680" imgH="787320" progId="Equation.DSMT4">
                    <p:embed/>
                  </p:oleObj>
                </mc:Choice>
                <mc:Fallback>
                  <p:oleObj name="Equation" r:id="rId7" imgW="3352680" imgH="7873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2525" y="5985164"/>
                          <a:ext cx="3089275" cy="787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3581400" y="5604164"/>
              <a:ext cx="3062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Sintering decay constant: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152400" y="2858276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>
              <a:lnSpc>
                <a:spcPct val="110000"/>
              </a:lnSpc>
            </a:pPr>
            <a:r>
              <a:rPr lang="en-US" sz="2000" dirty="0" smtClean="0"/>
              <a:t>2. </a:t>
            </a:r>
            <a:r>
              <a:rPr lang="en-US" sz="2000" dirty="0" smtClean="0">
                <a:solidFill>
                  <a:srgbClr val="006600"/>
                </a:solidFill>
              </a:rPr>
              <a:t>Coking or fouling: </a:t>
            </a:r>
            <a:r>
              <a:rPr lang="en-US" sz="2000" dirty="0" smtClean="0"/>
              <a:t>carbonaceous material (coke) deposits on surface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533400" y="3391676"/>
            <a:ext cx="3962400" cy="707886"/>
            <a:chOff x="838200" y="2362200"/>
            <a:chExt cx="3962400" cy="707886"/>
          </a:xfrm>
        </p:grpSpPr>
        <p:graphicFrame>
          <p:nvGraphicFramePr>
            <p:cNvPr id="18" name="Object 4"/>
            <p:cNvGraphicFramePr>
              <a:graphicFrameLocks noChangeAspect="1"/>
            </p:cNvGraphicFramePr>
            <p:nvPr/>
          </p:nvGraphicFramePr>
          <p:xfrm>
            <a:off x="3849688" y="2362200"/>
            <a:ext cx="950912" cy="404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1402" name="Equation" r:id="rId9" imgW="1028520" imgH="406080" progId="Equation.DSMT4">
                    <p:embed/>
                  </p:oleObj>
                </mc:Choice>
                <mc:Fallback>
                  <p:oleObj name="Equation" r:id="rId9" imgW="1028520" imgH="4060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9688" y="2362200"/>
                          <a:ext cx="950912" cy="4048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FF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838200" y="2362200"/>
              <a:ext cx="30480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GB" altLang="zh-TW" sz="2000" dirty="0"/>
                <a:t>C</a:t>
              </a:r>
              <a:r>
                <a:rPr lang="en-GB" altLang="zh-TW" sz="2000" dirty="0" smtClean="0"/>
                <a:t>oncentration </a:t>
              </a:r>
              <a:r>
                <a:rPr lang="en-GB" altLang="zh-TW" sz="2000" dirty="0"/>
                <a:t>of carbon on </a:t>
              </a:r>
              <a:r>
                <a:rPr lang="en-GB" altLang="zh-TW" sz="2000" dirty="0" smtClean="0"/>
                <a:t>surface (g/m</a:t>
              </a:r>
              <a:r>
                <a:rPr lang="en-GB" altLang="zh-TW" sz="2000" baseline="30000" dirty="0" smtClean="0"/>
                <a:t>2</a:t>
              </a:r>
              <a:r>
                <a:rPr lang="en-GB" altLang="zh-TW" sz="2000" dirty="0" smtClean="0"/>
                <a:t>):</a:t>
              </a:r>
              <a:endParaRPr lang="en-GB" altLang="zh-TW" sz="20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181600" y="3315476"/>
            <a:ext cx="3124200" cy="990600"/>
            <a:chOff x="6798469" y="2764415"/>
            <a:chExt cx="3124200" cy="990600"/>
          </a:xfrm>
        </p:grpSpPr>
        <p:graphicFrame>
          <p:nvGraphicFramePr>
            <p:cNvPr id="21" name="Object 13"/>
            <p:cNvGraphicFramePr>
              <a:graphicFrameLocks noChangeAspect="1"/>
            </p:cNvGraphicFramePr>
            <p:nvPr/>
          </p:nvGraphicFramePr>
          <p:xfrm>
            <a:off x="7615238" y="3094615"/>
            <a:ext cx="1490662" cy="660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1403" name="Equation" r:id="rId11" imgW="1612800" imgH="660240" progId="Equation.DSMT4">
                    <p:embed/>
                  </p:oleObj>
                </mc:Choice>
                <mc:Fallback>
                  <p:oleObj name="Equation" r:id="rId11" imgW="1612800" imgH="6602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15238" y="3094615"/>
                          <a:ext cx="1490662" cy="660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FF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TextBox 21"/>
            <p:cNvSpPr txBox="1"/>
            <p:nvPr/>
          </p:nvSpPr>
          <p:spPr>
            <a:xfrm>
              <a:off x="6798469" y="2764415"/>
              <a:ext cx="3124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Catalyst activity at time t: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590800" y="4077476"/>
            <a:ext cx="3429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A, n &amp; m: fouling parameters</a:t>
            </a:r>
          </a:p>
        </p:txBody>
      </p:sp>
      <p:graphicFrame>
        <p:nvGraphicFramePr>
          <p:cNvPr id="25" name="Object 14"/>
          <p:cNvGraphicFramePr>
            <a:graphicFrameLocks noChangeAspect="1"/>
          </p:cNvGraphicFramePr>
          <p:nvPr>
            <p:extLst/>
          </p:nvPr>
        </p:nvGraphicFramePr>
        <p:xfrm>
          <a:off x="3652838" y="4867469"/>
          <a:ext cx="18049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4" name="Equation" r:id="rId13" imgW="1942920" imgH="457200" progId="Equation.DSMT4">
                  <p:embed/>
                </p:oleObj>
              </mc:Choice>
              <mc:Fallback>
                <p:oleObj name="Equation" r:id="rId13" imgW="194292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8" y="4867469"/>
                        <a:ext cx="1804987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Group 27"/>
          <p:cNvGrpSpPr/>
          <p:nvPr/>
        </p:nvGrpSpPr>
        <p:grpSpPr>
          <a:xfrm>
            <a:off x="1333500" y="5562600"/>
            <a:ext cx="6477000" cy="1015663"/>
            <a:chOff x="2057400" y="5766137"/>
            <a:chExt cx="6477000" cy="1015663"/>
          </a:xfrm>
        </p:grpSpPr>
        <p:graphicFrame>
          <p:nvGraphicFramePr>
            <p:cNvPr id="26" name="Object 16"/>
            <p:cNvGraphicFramePr>
              <a:graphicFrameLocks noChangeAspect="1"/>
            </p:cNvGraphicFramePr>
            <p:nvPr/>
          </p:nvGraphicFramePr>
          <p:xfrm>
            <a:off x="2057400" y="5967581"/>
            <a:ext cx="1833562" cy="612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1405" name="Equation" r:id="rId15" imgW="2400120" imgH="609480" progId="Equation.DSMT4">
                    <p:embed/>
                  </p:oleObj>
                </mc:Choice>
                <mc:Fallback>
                  <p:oleObj name="Equation" r:id="rId15" imgW="2400120" imgH="609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7400" y="5967581"/>
                          <a:ext cx="1833562" cy="612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FF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TextBox 26"/>
            <p:cNvSpPr txBox="1"/>
            <p:nvPr/>
          </p:nvSpPr>
          <p:spPr>
            <a:xfrm>
              <a:off x="4191000" y="5766137"/>
              <a:ext cx="43434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a(t): time-dependent catalyst activity</a:t>
              </a:r>
            </a:p>
            <a:p>
              <a:r>
                <a:rPr lang="en-US" sz="2000" dirty="0" err="1" smtClean="0"/>
                <a:t>k</a:t>
              </a:r>
              <a:r>
                <a:rPr lang="en-US" sz="2000" baseline="-25000" dirty="0" err="1" smtClean="0"/>
                <a:t>d</a:t>
              </a:r>
              <a:r>
                <a:rPr lang="en-US" sz="2000" dirty="0" smtClean="0"/>
                <a:t>: specific decay constant</a:t>
              </a:r>
            </a:p>
            <a:p>
              <a:r>
                <a:rPr lang="en-US" sz="2000" dirty="0" smtClean="0"/>
                <a:t>C</a:t>
              </a:r>
              <a:r>
                <a:rPr lang="en-US" sz="2000" baseline="-25000" dirty="0" smtClean="0"/>
                <a:t>P</a:t>
              </a:r>
              <a:r>
                <a:rPr lang="en-US" sz="2000" dirty="0" smtClean="0"/>
                <a:t>: concentration of the poison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932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7"/>
          <p:cNvGrpSpPr/>
          <p:nvPr/>
        </p:nvGrpSpPr>
        <p:grpSpPr>
          <a:xfrm>
            <a:off x="3733800" y="2773680"/>
            <a:ext cx="5410200" cy="2862322"/>
            <a:chOff x="3733800" y="2514600"/>
            <a:chExt cx="5410200" cy="2862322"/>
          </a:xfrm>
        </p:grpSpPr>
        <p:sp>
          <p:nvSpPr>
            <p:cNvPr id="47" name="Rectangle 46"/>
            <p:cNvSpPr/>
            <p:nvPr/>
          </p:nvSpPr>
          <p:spPr>
            <a:xfrm>
              <a:off x="6096000" y="4692501"/>
              <a:ext cx="914400" cy="3048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11"/>
            <p:cNvGrpSpPr/>
            <p:nvPr/>
          </p:nvGrpSpPr>
          <p:grpSpPr>
            <a:xfrm>
              <a:off x="3733800" y="2514600"/>
              <a:ext cx="5410200" cy="2862322"/>
              <a:chOff x="3733800" y="2514600"/>
              <a:chExt cx="5410200" cy="286232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5234765" y="2860144"/>
                <a:ext cx="9144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5234765" y="2569534"/>
                <a:ext cx="9144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733800" y="2514600"/>
                <a:ext cx="5410200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17475" indent="-117475">
                  <a:buFont typeface="Arial" pitchFamily="34" charset="0"/>
                  <a:buChar char="•"/>
                </a:pPr>
                <a:r>
                  <a:rPr lang="en-US" sz="2000" dirty="0" smtClean="0">
                    <a:solidFill>
                      <a:srgbClr val="006600"/>
                    </a:solidFill>
                  </a:rPr>
                  <a:t>Reactant </a:t>
                </a:r>
                <a:r>
                  <a:rPr lang="en-US" sz="2000" dirty="0" smtClean="0"/>
                  <a:t>&amp; </a:t>
                </a:r>
                <a:r>
                  <a:rPr lang="en-US" sz="2000" dirty="0" smtClean="0">
                    <a:solidFill>
                      <a:schemeClr val="bg1"/>
                    </a:solidFill>
                  </a:rPr>
                  <a:t>catalyst</a:t>
                </a:r>
                <a:r>
                  <a:rPr lang="en-US" sz="2000" dirty="0" smtClean="0"/>
                  <a:t> enter at top of  reactor</a:t>
                </a:r>
              </a:p>
              <a:p>
                <a:pPr marL="117475" indent="-117475">
                  <a:buFont typeface="Arial" pitchFamily="34" charset="0"/>
                  <a:buChar char="•"/>
                </a:pPr>
                <a:r>
                  <a:rPr lang="en-US" sz="2000" dirty="0" smtClean="0">
                    <a:solidFill>
                      <a:srgbClr val="006600"/>
                    </a:solidFill>
                  </a:rPr>
                  <a:t>Reactant</a:t>
                </a:r>
                <a:r>
                  <a:rPr lang="en-US" sz="2000" dirty="0" smtClean="0"/>
                  <a:t> &amp; </a:t>
                </a:r>
                <a:r>
                  <a:rPr lang="en-US" sz="2000" dirty="0" smtClean="0">
                    <a:solidFill>
                      <a:schemeClr val="bg1">
                        <a:lumMod val="75000"/>
                      </a:schemeClr>
                    </a:solidFill>
                  </a:rPr>
                  <a:t>catalyst</a:t>
                </a:r>
                <a:r>
                  <a:rPr lang="en-US" sz="2000" dirty="0" smtClean="0"/>
                  <a:t> flow down the length of the reactor together as a plug</a:t>
                </a:r>
              </a:p>
              <a:p>
                <a:pPr marL="117475" indent="-117475">
                  <a:buFont typeface="Arial" pitchFamily="34" charset="0"/>
                  <a:buChar char="•"/>
                </a:pPr>
                <a:r>
                  <a:rPr lang="en-US" sz="2000" dirty="0" smtClean="0">
                    <a:solidFill>
                      <a:srgbClr val="0000FF"/>
                    </a:solidFill>
                  </a:rPr>
                  <a:t>Product </a:t>
                </a:r>
                <a:r>
                  <a:rPr lang="en-US" sz="2000" dirty="0" smtClean="0"/>
                  <a:t>and spent catalyst (black) flow out of reactor outlet</a:t>
                </a:r>
              </a:p>
              <a:p>
                <a:pPr marL="117475" indent="-117475">
                  <a:buFont typeface="Arial" pitchFamily="34" charset="0"/>
                  <a:buChar char="•"/>
                </a:pPr>
                <a:r>
                  <a:rPr lang="en-US" sz="2000" dirty="0" smtClean="0"/>
                  <a:t>Spent catalyst is regenerated by passing it through a separate regeneration unit, and newly regenerated </a:t>
                </a:r>
                <a:r>
                  <a:rPr lang="en-US" sz="2000" dirty="0" smtClean="0">
                    <a:solidFill>
                      <a:schemeClr val="bg1"/>
                    </a:solidFill>
                  </a:rPr>
                  <a:t>catalyst  </a:t>
                </a:r>
                <a:r>
                  <a:rPr lang="en-US" sz="2000" dirty="0" smtClean="0"/>
                  <a:t>is fed back into the top of the reactor</a:t>
                </a:r>
              </a:p>
            </p:txBody>
          </p:sp>
        </p:grp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Moving-Bed Reactor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1" y="1173480"/>
            <a:ext cx="8534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/>
              <a:t>When catalyst decay occurs at a significant rate, they require frequent regeneration or replacement of the catalyst</a:t>
            </a:r>
          </a:p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/>
              <a:t>Moving-bed reactor enables continuous regeneration of spent catalyst</a:t>
            </a:r>
          </a:p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/>
              <a:t>Operates in the steady state, like a PBR</a:t>
            </a:r>
          </a:p>
        </p:txBody>
      </p:sp>
      <p:pic>
        <p:nvPicPr>
          <p:cNvPr id="7" name="mvbd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57200" y="2849880"/>
            <a:ext cx="3129282" cy="3017520"/>
          </a:xfrm>
          <a:prstGeom prst="rect">
            <a:avLst/>
          </a:prstGeom>
        </p:spPr>
      </p:pic>
      <p:grpSp>
        <p:nvGrpSpPr>
          <p:cNvPr id="6" name="Group 45"/>
          <p:cNvGrpSpPr/>
          <p:nvPr/>
        </p:nvGrpSpPr>
        <p:grpSpPr>
          <a:xfrm>
            <a:off x="283534" y="4221480"/>
            <a:ext cx="3576793" cy="378162"/>
            <a:chOff x="283534" y="3962400"/>
            <a:chExt cx="3576793" cy="378162"/>
          </a:xfrm>
        </p:grpSpPr>
        <p:cxnSp>
          <p:nvCxnSpPr>
            <p:cNvPr id="14" name="Elbow Connector 13"/>
            <p:cNvCxnSpPr/>
            <p:nvPr/>
          </p:nvCxnSpPr>
          <p:spPr>
            <a:xfrm rot="16200000" flipV="1">
              <a:off x="1888166" y="2368401"/>
              <a:ext cx="378162" cy="3566160"/>
            </a:xfrm>
            <a:prstGeom prst="bentConnector3">
              <a:avLst>
                <a:gd name="adj1" fmla="val -411109"/>
              </a:avLst>
            </a:prstGeom>
            <a:ln w="28575">
              <a:solidFill>
                <a:srgbClr val="7030A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283534" y="3962400"/>
              <a:ext cx="182880" cy="1588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00838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move.avi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4"/>
          <a:stretch>
            <a:fillRect/>
          </a:stretch>
        </p:blipFill>
        <p:spPr>
          <a:xfrm>
            <a:off x="1092301" y="1700260"/>
            <a:ext cx="1781175" cy="3086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3825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Moving-Bed Reactor Design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276865" y="1124328"/>
            <a:ext cx="1380735" cy="535531"/>
            <a:chOff x="1641764" y="1219200"/>
            <a:chExt cx="1380735" cy="535531"/>
          </a:xfrm>
        </p:grpSpPr>
        <p:sp>
          <p:nvSpPr>
            <p:cNvPr id="4" name="TextBox 3"/>
            <p:cNvSpPr txBox="1"/>
            <p:nvPr/>
          </p:nvSpPr>
          <p:spPr>
            <a:xfrm>
              <a:off x="1752600" y="1219200"/>
              <a:ext cx="1269899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dirty="0" smtClean="0"/>
                <a:t>Reactants</a:t>
              </a:r>
            </a:p>
            <a:p>
              <a:pPr>
                <a:lnSpc>
                  <a:spcPct val="80000"/>
                </a:lnSpc>
              </a:pPr>
              <a:r>
                <a:rPr lang="en-US" dirty="0" smtClean="0">
                  <a:latin typeface="Symbol" pitchFamily="18" charset="2"/>
                </a:rPr>
                <a:t>u</a:t>
              </a:r>
              <a:r>
                <a:rPr lang="en-US" baseline="-25000" dirty="0" smtClean="0"/>
                <a:t>0</a:t>
              </a:r>
              <a:r>
                <a:rPr lang="en-US" dirty="0" smtClean="0"/>
                <a:t> (dm</a:t>
              </a:r>
              <a:r>
                <a:rPr lang="en-US" baseline="30000" dirty="0" smtClean="0"/>
                <a:t>3</a:t>
              </a:r>
              <a:r>
                <a:rPr lang="en-US" dirty="0" smtClean="0"/>
                <a:t>/s)</a:t>
              </a:r>
              <a:endParaRPr lang="en-US" dirty="0" smtClean="0">
                <a:latin typeface="Symbol" pitchFamily="18" charset="2"/>
              </a:endParaRPr>
            </a:p>
          </p:txBody>
        </p:sp>
        <p:cxnSp>
          <p:nvCxnSpPr>
            <p:cNvPr id="6" name="Shape 5"/>
            <p:cNvCxnSpPr/>
            <p:nvPr/>
          </p:nvCxnSpPr>
          <p:spPr>
            <a:xfrm rot="10800000" flipV="1">
              <a:off x="1641764" y="1419254"/>
              <a:ext cx="152400" cy="333345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567068" y="840794"/>
            <a:ext cx="1066801" cy="923330"/>
            <a:chOff x="0" y="914400"/>
            <a:chExt cx="1066801" cy="923330"/>
          </a:xfrm>
        </p:grpSpPr>
        <p:cxnSp>
          <p:nvCxnSpPr>
            <p:cNvPr id="7" name="Shape 6"/>
            <p:cNvCxnSpPr/>
            <p:nvPr/>
          </p:nvCxnSpPr>
          <p:spPr>
            <a:xfrm rot="10800000" flipH="1" flipV="1">
              <a:off x="914401" y="1419254"/>
              <a:ext cx="152400" cy="333345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0" y="914400"/>
              <a:ext cx="1066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fresh catalyst U</a:t>
              </a:r>
              <a:r>
                <a:rPr lang="en-US" baseline="-25000" dirty="0" smtClean="0"/>
                <a:t>S</a:t>
              </a:r>
              <a:r>
                <a:rPr lang="en-US" dirty="0" smtClean="0"/>
                <a:t> (g/s)</a:t>
              </a:r>
            </a:p>
          </p:txBody>
        </p:sp>
      </p:grpSp>
      <p:cxnSp>
        <p:nvCxnSpPr>
          <p:cNvPr id="12" name="Straight Connector 11"/>
          <p:cNvCxnSpPr/>
          <p:nvPr/>
        </p:nvCxnSpPr>
        <p:spPr>
          <a:xfrm>
            <a:off x="824346" y="3280230"/>
            <a:ext cx="236220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24346" y="3463803"/>
            <a:ext cx="236220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73438" y="305163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649" y="3280230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+ 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24200" y="3051630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24200" y="3280230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 + 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W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1824103" y="5017548"/>
            <a:ext cx="274320" cy="168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5044196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Products &amp; coked catalyst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21387" y="819150"/>
            <a:ext cx="42130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Catalyst flow U</a:t>
            </a:r>
            <a:r>
              <a:rPr lang="en-US" sz="2000" baseline="-25000" dirty="0" smtClean="0"/>
              <a:t>S</a:t>
            </a:r>
            <a:r>
              <a:rPr lang="en-US" sz="2000" dirty="0" smtClean="0"/>
              <a:t> &lt;&lt; reactant flow </a:t>
            </a:r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baseline="-25000" dirty="0" smtClean="0"/>
              <a:t>0</a:t>
            </a:r>
            <a:endParaRPr lang="en-US" sz="20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4321387" y="1166697"/>
            <a:ext cx="472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 far as the reactants are concerned, the reactor acts like a PBR: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/>
          </p:nvPr>
        </p:nvGraphicFramePr>
        <p:xfrm>
          <a:off x="5819987" y="1809750"/>
          <a:ext cx="172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5" name="Equation" r:id="rId5" imgW="1726920" imgH="622080" progId="Equation.DSMT4">
                  <p:embed/>
                </p:oleObj>
              </mc:Choice>
              <mc:Fallback>
                <p:oleObj name="Equation" r:id="rId5" imgW="17269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9987" y="1809750"/>
                        <a:ext cx="1727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/>
          </p:nvPr>
        </p:nvGraphicFramePr>
        <p:xfrm>
          <a:off x="4140200" y="2343812"/>
          <a:ext cx="4775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6" name="Equation" r:id="rId7" imgW="4775040" imgH="609480" progId="Equation.DSMT4">
                  <p:embed/>
                </p:oleObj>
              </mc:Choice>
              <mc:Fallback>
                <p:oleObj name="Equation" r:id="rId7" imgW="47750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343812"/>
                        <a:ext cx="4775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810000" y="2915312"/>
            <a:ext cx="5082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Find -da/</a:t>
            </a:r>
            <a:r>
              <a:rPr lang="en-US" sz="2000" dirty="0" err="1" smtClean="0">
                <a:solidFill>
                  <a:srgbClr val="0000FF"/>
                </a:solidFill>
              </a:rPr>
              <a:t>dW</a:t>
            </a:r>
            <a:r>
              <a:rPr lang="en-US" sz="2000" dirty="0" smtClean="0">
                <a:solidFill>
                  <a:srgbClr val="0000FF"/>
                </a:solidFill>
              </a:rPr>
              <a:t> and </a:t>
            </a:r>
            <a:r>
              <a:rPr lang="en-US" sz="2000" dirty="0" err="1" smtClean="0">
                <a:solidFill>
                  <a:srgbClr val="0000FF"/>
                </a:solidFill>
              </a:rPr>
              <a:t>dX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dW</a:t>
            </a:r>
            <a:r>
              <a:rPr lang="en-US" sz="2000" dirty="0" smtClean="0">
                <a:solidFill>
                  <a:srgbClr val="0000FF"/>
                </a:solidFill>
              </a:rPr>
              <a:t>.  Will need </a:t>
            </a:r>
            <a:r>
              <a:rPr lang="en-US" sz="2000" dirty="0" err="1" smtClean="0">
                <a:solidFill>
                  <a:srgbClr val="0000FF"/>
                </a:solidFill>
              </a:rPr>
              <a:t>dt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dW</a:t>
            </a:r>
            <a:r>
              <a:rPr lang="en-US" sz="2000" dirty="0" smtClean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55066" y="3544022"/>
            <a:ext cx="1792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Relate t to U</a:t>
            </a:r>
            <a:r>
              <a:rPr lang="en-US" sz="2000" baseline="-25000" dirty="0" smtClean="0">
                <a:solidFill>
                  <a:srgbClr val="0000FF"/>
                </a:solidFill>
              </a:rPr>
              <a:t>S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5609266" y="3384619"/>
          <a:ext cx="73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7" name="Equation" r:id="rId9" imgW="736560" imgH="685800" progId="Equation.DSMT4">
                  <p:embed/>
                </p:oleObj>
              </mc:Choice>
              <mc:Fallback>
                <p:oleObj name="Equation" r:id="rId9" imgW="736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9266" y="3384619"/>
                        <a:ext cx="736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>
            <p:extLst/>
          </p:nvPr>
        </p:nvGraphicFramePr>
        <p:xfrm>
          <a:off x="6464300" y="3384140"/>
          <a:ext cx="127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8" name="Equation" r:id="rId11" imgW="1269720" imgH="685800" progId="Equation.DSMT4">
                  <p:embed/>
                </p:oleObj>
              </mc:Choice>
              <mc:Fallback>
                <p:oleObj name="Equation" r:id="rId11" imgW="12697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3384140"/>
                        <a:ext cx="1270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755066" y="4085772"/>
            <a:ext cx="4660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Multiply </a:t>
            </a:r>
            <a:r>
              <a:rPr lang="en-US" sz="2000" dirty="0" err="1" smtClean="0">
                <a:solidFill>
                  <a:srgbClr val="0000FF"/>
                </a:solidFill>
              </a:rPr>
              <a:t>dt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dW</a:t>
            </a:r>
            <a:r>
              <a:rPr lang="en-US" sz="2000" dirty="0" smtClean="0">
                <a:solidFill>
                  <a:srgbClr val="0000FF"/>
                </a:solidFill>
              </a:rPr>
              <a:t> by -</a:t>
            </a:r>
            <a:r>
              <a:rPr lang="en-US" sz="2000" dirty="0" err="1" smtClean="0">
                <a:solidFill>
                  <a:srgbClr val="0000FF"/>
                </a:solidFill>
              </a:rPr>
              <a:t>da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dt</a:t>
            </a:r>
            <a:r>
              <a:rPr lang="en-US" sz="2000" dirty="0" smtClean="0">
                <a:solidFill>
                  <a:srgbClr val="0000FF"/>
                </a:solidFill>
              </a:rPr>
              <a:t>  to get –</a:t>
            </a:r>
            <a:r>
              <a:rPr lang="en-US" sz="2000" dirty="0" err="1" smtClean="0">
                <a:solidFill>
                  <a:srgbClr val="0000FF"/>
                </a:solidFill>
              </a:rPr>
              <a:t>da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dW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43014" name="Object 6"/>
          <p:cNvGraphicFramePr>
            <a:graphicFrameLocks noChangeAspect="1"/>
          </p:cNvGraphicFramePr>
          <p:nvPr>
            <p:extLst/>
          </p:nvPr>
        </p:nvGraphicFramePr>
        <p:xfrm>
          <a:off x="7734300" y="3376142"/>
          <a:ext cx="1397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9" name="Equation" r:id="rId13" imgW="1396800" imgH="685800" progId="Equation.DSMT4">
                  <p:embed/>
                </p:oleObj>
              </mc:Choice>
              <mc:Fallback>
                <p:oleObj name="Equation" r:id="rId13" imgW="13968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300" y="3376142"/>
                        <a:ext cx="1397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/>
          </p:nvPr>
        </p:nvGraphicFramePr>
        <p:xfrm>
          <a:off x="4171950" y="4557486"/>
          <a:ext cx="2616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0" name="Equation" r:id="rId15" imgW="2616120" imgH="761760" progId="Equation.DSMT4">
                  <p:embed/>
                </p:oleObj>
              </mc:Choice>
              <mc:Fallback>
                <p:oleObj name="Equation" r:id="rId15" imgW="26161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1950" y="4557486"/>
                        <a:ext cx="2616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>
            <p:extLst/>
          </p:nvPr>
        </p:nvGraphicFramePr>
        <p:xfrm>
          <a:off x="7061200" y="4589385"/>
          <a:ext cx="170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1" name="Equation" r:id="rId17" imgW="1701720" imgH="698400" progId="Equation.DSMT4">
                  <p:embed/>
                </p:oleObj>
              </mc:Choice>
              <mc:Fallback>
                <p:oleObj name="Equation" r:id="rId17" imgW="1701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589385"/>
                        <a:ext cx="170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0" y="5393226"/>
            <a:ext cx="6638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If the rate of consumption of A for catalyst used for time t:</a:t>
            </a:r>
          </a:p>
        </p:txBody>
      </p:sp>
      <p:graphicFrame>
        <p:nvGraphicFramePr>
          <p:cNvPr id="43018" name="Object 10"/>
          <p:cNvGraphicFramePr>
            <a:graphicFrameLocks noChangeAspect="1"/>
          </p:cNvGraphicFramePr>
          <p:nvPr>
            <p:extLst/>
          </p:nvPr>
        </p:nvGraphicFramePr>
        <p:xfrm>
          <a:off x="6464300" y="5372589"/>
          <a:ext cx="2692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2" name="Equation" r:id="rId19" imgW="2692080" imgH="457200" progId="Equation.DSMT4">
                  <p:embed/>
                </p:oleObj>
              </mc:Choice>
              <mc:Fallback>
                <p:oleObj name="Equation" r:id="rId19" imgW="26920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5372589"/>
                        <a:ext cx="2692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/>
          </p:nvPr>
        </p:nvGraphicFramePr>
        <p:xfrm>
          <a:off x="406400" y="5893289"/>
          <a:ext cx="1346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3" name="Equation" r:id="rId21" imgW="1346040" imgH="698400" progId="Equation.DSMT4">
                  <p:embed/>
                </p:oleObj>
              </mc:Choice>
              <mc:Fallback>
                <p:oleObj name="Equation" r:id="rId21" imgW="13460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5893289"/>
                        <a:ext cx="13462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2" name="Object 14"/>
          <p:cNvGraphicFramePr>
            <a:graphicFrameLocks noChangeAspect="1"/>
          </p:cNvGraphicFramePr>
          <p:nvPr>
            <p:extLst/>
          </p:nvPr>
        </p:nvGraphicFramePr>
        <p:xfrm>
          <a:off x="2159000" y="5838057"/>
          <a:ext cx="28448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4" name="Equation" r:id="rId23" imgW="2844720" imgH="749160" progId="Equation.DSMT4">
                  <p:embed/>
                </p:oleObj>
              </mc:Choice>
              <mc:Fallback>
                <p:oleObj name="Equation" r:id="rId23" imgW="284472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5838057"/>
                        <a:ext cx="28448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3" name="Object 15"/>
          <p:cNvGraphicFramePr>
            <a:graphicFrameLocks noChangeAspect="1"/>
          </p:cNvGraphicFramePr>
          <p:nvPr>
            <p:extLst/>
          </p:nvPr>
        </p:nvGraphicFramePr>
        <p:xfrm>
          <a:off x="5410200" y="5836288"/>
          <a:ext cx="3327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5" name="Equation" r:id="rId25" imgW="3327120" imgH="799920" progId="Equation.DSMT4">
                  <p:embed/>
                </p:oleObj>
              </mc:Choice>
              <mc:Fallback>
                <p:oleObj name="Equation" r:id="rId25" imgW="332712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836288"/>
                        <a:ext cx="3327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774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Guidelines for Deducing Mechanisms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1" y="914400"/>
            <a:ext cx="8686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More than 70% of heterogeneous reaction mechanisms are surface reaction limited</a:t>
            </a:r>
          </a:p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If a species appears in the numerator of the rate law, it is probably a reactant</a:t>
            </a:r>
          </a:p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If a species appears in the denominator of the rate law, it is probably adsorbed in the surface</a:t>
            </a:r>
          </a:p>
          <a:p>
            <a:pPr marL="169863" indent="-169863"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481468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Suggest a mechanism and rate-limiting step that is consistent with the rate law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947900"/>
              </p:ext>
            </p:extLst>
          </p:nvPr>
        </p:nvGraphicFramePr>
        <p:xfrm>
          <a:off x="3721100" y="762000"/>
          <a:ext cx="1701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78" name="Equation" r:id="rId4" imgW="1701720" imgH="685800" progId="Equation.DSMT4">
                  <p:embed/>
                </p:oleObj>
              </mc:Choice>
              <mc:Fallback>
                <p:oleObj name="Equation" r:id="rId4" imgW="17017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762000"/>
                        <a:ext cx="1701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" y="0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overall reaction for the </a:t>
            </a:r>
            <a:r>
              <a:rPr lang="en-US" sz="2000" dirty="0" smtClean="0">
                <a:solidFill>
                  <a:srgbClr val="006600"/>
                </a:solidFill>
              </a:rPr>
              <a:t>hydrogenation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006600"/>
                </a:solidFill>
              </a:rPr>
              <a:t>H</a:t>
            </a:r>
            <a:r>
              <a:rPr lang="en-US" sz="2000" dirty="0" smtClean="0"/>
              <a:t>) of </a:t>
            </a:r>
            <a:r>
              <a:rPr lang="en-US" sz="2000" dirty="0" smtClean="0">
                <a:solidFill>
                  <a:srgbClr val="0070C0"/>
                </a:solidFill>
              </a:rPr>
              <a:t>ethylene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0070C0"/>
                </a:solidFill>
              </a:rPr>
              <a:t>E</a:t>
            </a:r>
            <a:r>
              <a:rPr lang="en-US" sz="2000" dirty="0" smtClean="0"/>
              <a:t>) over a cobalt-molybdenum catalyst to form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ethane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sz="2000" dirty="0" smtClean="0"/>
              <a:t>) is </a:t>
            </a:r>
            <a:r>
              <a:rPr lang="en-US" sz="2000" dirty="0" smtClean="0">
                <a:solidFill>
                  <a:srgbClr val="006600"/>
                </a:solidFill>
              </a:rPr>
              <a:t>H</a:t>
            </a:r>
            <a:r>
              <a:rPr lang="en-US" sz="2000" baseline="-25000" dirty="0" smtClean="0">
                <a:solidFill>
                  <a:srgbClr val="006600"/>
                </a:solidFill>
              </a:rPr>
              <a:t>2</a:t>
            </a:r>
            <a:r>
              <a:rPr lang="en-US" sz="2000" dirty="0" smtClean="0">
                <a:solidFill>
                  <a:srgbClr val="006600"/>
                </a:solidFill>
              </a:rPr>
              <a:t>(g)</a:t>
            </a:r>
            <a:r>
              <a:rPr lang="en-US" sz="2000" dirty="0" smtClean="0"/>
              <a:t> + </a:t>
            </a:r>
            <a:r>
              <a:rPr lang="en-US" sz="2000" dirty="0" smtClean="0">
                <a:solidFill>
                  <a:srgbClr val="0070C0"/>
                </a:solidFill>
              </a:rPr>
              <a:t>C</a:t>
            </a:r>
            <a:r>
              <a:rPr lang="en-US" sz="2000" baseline="-25000" dirty="0" smtClean="0">
                <a:solidFill>
                  <a:srgbClr val="0070C0"/>
                </a:solidFill>
              </a:rPr>
              <a:t>2</a:t>
            </a:r>
            <a:r>
              <a:rPr lang="en-US" sz="2000" dirty="0" smtClean="0">
                <a:solidFill>
                  <a:srgbClr val="0070C0"/>
                </a:solidFill>
              </a:rPr>
              <a:t>H</a:t>
            </a:r>
            <a:r>
              <a:rPr lang="en-US" sz="2000" baseline="-25000" dirty="0" smtClean="0">
                <a:solidFill>
                  <a:srgbClr val="0070C0"/>
                </a:solidFill>
              </a:rPr>
              <a:t>4</a:t>
            </a:r>
            <a:r>
              <a:rPr lang="en-US" sz="2000" dirty="0" smtClean="0">
                <a:solidFill>
                  <a:srgbClr val="0070C0"/>
                </a:solidFill>
              </a:rPr>
              <a:t>(g)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C</a:t>
            </a:r>
            <a:r>
              <a:rPr lang="en-US" sz="2000" baseline="-2500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2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H</a:t>
            </a:r>
            <a:r>
              <a:rPr lang="en-US" sz="2000" baseline="-2500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6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(g)</a:t>
            </a:r>
            <a:r>
              <a:rPr lang="en-US" sz="2000" dirty="0" smtClean="0">
                <a:latin typeface="Arial"/>
                <a:cs typeface="Arial"/>
              </a:rPr>
              <a:t> and the observed rate law is: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52400" y="1873351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</a:t>
            </a:r>
            <a:r>
              <a:rPr lang="en-US" sz="2000" baseline="-25000" dirty="0" smtClean="0">
                <a:solidFill>
                  <a:srgbClr val="0000FF"/>
                </a:solidFill>
              </a:rPr>
              <a:t>E</a:t>
            </a:r>
            <a:r>
              <a:rPr lang="en-US" sz="2000" dirty="0" smtClean="0">
                <a:solidFill>
                  <a:srgbClr val="0000FF"/>
                </a:solidFill>
              </a:rPr>
              <a:t> appears in the denominator of the observed rate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, so </a:t>
            </a:r>
            <a:r>
              <a:rPr lang="en-US" sz="2000" dirty="0">
                <a:solidFill>
                  <a:srgbClr val="0000FF"/>
                </a:solidFill>
              </a:rPr>
              <a:t>P</a:t>
            </a:r>
            <a:r>
              <a:rPr lang="en-US" sz="2000" baseline="-25000" dirty="0">
                <a:solidFill>
                  <a:srgbClr val="0000FF"/>
                </a:solidFill>
              </a:rPr>
              <a:t>E </a:t>
            </a:r>
            <a:r>
              <a:rPr lang="en-US" sz="2000" dirty="0" smtClean="0">
                <a:solidFill>
                  <a:srgbClr val="0000FF"/>
                </a:solidFill>
              </a:rPr>
              <a:t>is adsorbed on the surface.  Neither P</a:t>
            </a:r>
            <a:r>
              <a:rPr lang="en-US" sz="2000" baseline="-25000" dirty="0" smtClean="0">
                <a:solidFill>
                  <a:srgbClr val="0000FF"/>
                </a:solidFill>
              </a:rPr>
              <a:t>H</a:t>
            </a:r>
            <a:r>
              <a:rPr lang="en-US" sz="2000" dirty="0" smtClean="0">
                <a:solidFill>
                  <a:srgbClr val="0000FF"/>
                </a:solidFill>
              </a:rPr>
              <a:t> or P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are in the denominator, so neither H or A are adsorbed on the surface.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339908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We’ll assume that the surface reaction is rate limiting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853445"/>
              </p:ext>
            </p:extLst>
          </p:nvPr>
        </p:nvGraphicFramePr>
        <p:xfrm>
          <a:off x="1327150" y="2673350"/>
          <a:ext cx="648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79" name="Equation" r:id="rId6" imgW="6489360" imgH="736560" progId="Equation.DSMT4">
                  <p:embed/>
                </p:oleObj>
              </mc:Choice>
              <mc:Fallback>
                <p:oleObj name="Equation" r:id="rId6" imgW="64893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2673350"/>
                        <a:ext cx="648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2362035"/>
              </p:ext>
            </p:extLst>
          </p:nvPr>
        </p:nvGraphicFramePr>
        <p:xfrm>
          <a:off x="1809750" y="3800475"/>
          <a:ext cx="5537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80" name="Equation" r:id="rId8" imgW="5537160" imgH="330120" progId="Equation.DSMT4">
                  <p:embed/>
                </p:oleObj>
              </mc:Choice>
              <mc:Fallback>
                <p:oleObj name="Equation" r:id="rId8" imgW="55371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3800475"/>
                        <a:ext cx="5537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2400" y="4099251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No desorption step - P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isn’t in the denominator. </a:t>
            </a:r>
            <a:r>
              <a:rPr lang="en-US" sz="2000" dirty="0" smtClean="0">
                <a:solidFill>
                  <a:srgbClr val="0000FF"/>
                </a:solidFill>
              </a:rPr>
              <a:t> Eliminate </a:t>
            </a:r>
            <a:r>
              <a:rPr lang="en-US" sz="2000" dirty="0" err="1" smtClean="0">
                <a:solidFill>
                  <a:srgbClr val="0000FF"/>
                </a:solidFill>
              </a:rPr>
              <a:t>conc</a:t>
            </a:r>
            <a:r>
              <a:rPr lang="en-US" sz="2000" dirty="0" smtClean="0">
                <a:solidFill>
                  <a:srgbClr val="0000FF"/>
                </a:solidFill>
              </a:rPr>
              <a:t> of occupied &amp; vacant sites on surface: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066099"/>
              </p:ext>
            </p:extLst>
          </p:nvPr>
        </p:nvGraphicFramePr>
        <p:xfrm>
          <a:off x="4316413" y="4229100"/>
          <a:ext cx="2489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81" name="Equation" r:id="rId10" imgW="2489040" imgH="685800" progId="Equation.DSMT4">
                  <p:embed/>
                </p:oleObj>
              </mc:Choice>
              <mc:Fallback>
                <p:oleObj name="Equation" r:id="rId10" imgW="24890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413" y="4229100"/>
                        <a:ext cx="24892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147641"/>
              </p:ext>
            </p:extLst>
          </p:nvPr>
        </p:nvGraphicFramePr>
        <p:xfrm>
          <a:off x="6781800" y="4411663"/>
          <a:ext cx="2184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82" name="Equation" r:id="rId12" imgW="2184120" imgH="330120" progId="Equation.DSMT4">
                  <p:embed/>
                </p:oleObj>
              </mc:Choice>
              <mc:Fallback>
                <p:oleObj name="Equation" r:id="rId12" imgW="21841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411663"/>
                        <a:ext cx="2184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836490"/>
              </p:ext>
            </p:extLst>
          </p:nvPr>
        </p:nvGraphicFramePr>
        <p:xfrm>
          <a:off x="390525" y="5227638"/>
          <a:ext cx="3162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83" name="Equation" r:id="rId14" imgW="3162240" imgH="330120" progId="Equation.DSMT4">
                  <p:embed/>
                </p:oleObj>
              </mc:Choice>
              <mc:Fallback>
                <p:oleObj name="Equation" r:id="rId14" imgW="3162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5227638"/>
                        <a:ext cx="3162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503607"/>
              </p:ext>
            </p:extLst>
          </p:nvPr>
        </p:nvGraphicFramePr>
        <p:xfrm>
          <a:off x="3727450" y="5241925"/>
          <a:ext cx="2540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84" name="Equation" r:id="rId16" imgW="2539800" imgH="330120" progId="Equation.DSMT4">
                  <p:embed/>
                </p:oleObj>
              </mc:Choice>
              <mc:Fallback>
                <p:oleObj name="Equation" r:id="rId16" imgW="25398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5241925"/>
                        <a:ext cx="2540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8668"/>
              </p:ext>
            </p:extLst>
          </p:nvPr>
        </p:nvGraphicFramePr>
        <p:xfrm>
          <a:off x="6575425" y="5022850"/>
          <a:ext cx="2044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85" name="Equation" r:id="rId18" imgW="2044440" imgH="685800" progId="Equation.DSMT4">
                  <p:embed/>
                </p:oleObj>
              </mc:Choice>
              <mc:Fallback>
                <p:oleObj name="Equation" r:id="rId18" imgW="20444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5425" y="5022850"/>
                        <a:ext cx="2044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75965"/>
              </p:ext>
            </p:extLst>
          </p:nvPr>
        </p:nvGraphicFramePr>
        <p:xfrm>
          <a:off x="76200" y="5962650"/>
          <a:ext cx="153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86" name="Equation" r:id="rId20" imgW="1536480" imgH="330120" progId="Equation.DSMT4">
                  <p:embed/>
                </p:oleObj>
              </mc:Choice>
              <mc:Fallback>
                <p:oleObj name="Equation" r:id="rId20" imgW="15364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5962650"/>
                        <a:ext cx="153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463775"/>
              </p:ext>
            </p:extLst>
          </p:nvPr>
        </p:nvGraphicFramePr>
        <p:xfrm>
          <a:off x="1638300" y="5810250"/>
          <a:ext cx="2374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87" name="Equation" r:id="rId22" imgW="2374560" imgH="685800" progId="Equation.DSMT4">
                  <p:embed/>
                </p:oleObj>
              </mc:Choice>
              <mc:Fallback>
                <p:oleObj name="Equation" r:id="rId22" imgW="2374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5810250"/>
                        <a:ext cx="2374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091225"/>
              </p:ext>
            </p:extLst>
          </p:nvPr>
        </p:nvGraphicFramePr>
        <p:xfrm>
          <a:off x="4159250" y="5973763"/>
          <a:ext cx="280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88" name="Equation" r:id="rId24" imgW="2806560" imgH="330120" progId="Equation.DSMT4">
                  <p:embed/>
                </p:oleObj>
              </mc:Choice>
              <mc:Fallback>
                <p:oleObj name="Equation" r:id="rId24" imgW="28065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5973763"/>
                        <a:ext cx="280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168309"/>
              </p:ext>
            </p:extLst>
          </p:nvPr>
        </p:nvGraphicFramePr>
        <p:xfrm>
          <a:off x="7086600" y="5791200"/>
          <a:ext cx="1778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89" name="Equation" r:id="rId26" imgW="1777680" imgH="685800" progId="Equation.DSMT4">
                  <p:embed/>
                </p:oleObj>
              </mc:Choice>
              <mc:Fallback>
                <p:oleObj name="Equation" r:id="rId26" imgW="17776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791200"/>
                        <a:ext cx="1778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2383972" y="3788307"/>
            <a:ext cx="37338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836228" y="2242456"/>
            <a:ext cx="201168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28600" y="2514600"/>
            <a:ext cx="128016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607628" y="2525486"/>
            <a:ext cx="201168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17714" y="2841172"/>
            <a:ext cx="283464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25632" y="4474030"/>
            <a:ext cx="374904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1000" y="4757058"/>
            <a:ext cx="146304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88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5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" y="54114"/>
            <a:ext cx="2933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experimental data for the gas-phase, catalytic, irreversible reaction A + B</a:t>
            </a:r>
            <a:r>
              <a:rPr lang="en-US" dirty="0" smtClean="0">
                <a:latin typeface="Arial"/>
                <a:cs typeface="Arial"/>
              </a:rPr>
              <a:t>→C is given in the table.  Suggest a rate law &amp; mechanism consistent with the data.</a:t>
            </a:r>
            <a:r>
              <a:rPr lang="en-US" dirty="0" smtClean="0"/>
              <a:t>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971802" y="228600"/>
          <a:ext cx="60197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8"/>
                <a:gridCol w="1176581"/>
                <a:gridCol w="1109419"/>
                <a:gridCol w="1143000"/>
                <a:gridCol w="1828801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Run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A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B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</a:t>
                      </a:r>
                      <a:r>
                        <a:rPr lang="en-US" baseline="-25000" dirty="0" smtClean="0"/>
                        <a:t>C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atm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r’</a:t>
                      </a:r>
                      <a:r>
                        <a:rPr lang="en-US" baseline="-25000" dirty="0" err="1" smtClean="0"/>
                        <a:t>A</a:t>
                      </a:r>
                      <a:r>
                        <a:rPr lang="en-US" baseline="0" dirty="0" smtClean="0"/>
                        <a:t>(mol/</a:t>
                      </a:r>
                      <a:r>
                        <a:rPr lang="en-US" baseline="0" dirty="0" err="1" smtClean="0"/>
                        <a:t>g</a:t>
                      </a:r>
                      <a:r>
                        <a:rPr lang="en-US" baseline="0" dirty="0" err="1" smtClean="0">
                          <a:latin typeface="Arial"/>
                          <a:cs typeface="Arial"/>
                        </a:rPr>
                        <a:t>∙s</a:t>
                      </a:r>
                      <a:r>
                        <a:rPr lang="en-US" baseline="0" dirty="0" smtClean="0">
                          <a:latin typeface="Arial"/>
                          <a:cs typeface="Arial"/>
                        </a:rPr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0.073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3.42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0.54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6.80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2.88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0.56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0.34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624" y="2076271"/>
            <a:ext cx="2932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Approach: Use graphs to show how   -</a:t>
            </a:r>
            <a:r>
              <a:rPr lang="en-US" dirty="0" err="1" smtClean="0">
                <a:solidFill>
                  <a:srgbClr val="0000FF"/>
                </a:solidFill>
              </a:rPr>
              <a:t>r’</a:t>
            </a:r>
            <a:r>
              <a:rPr lang="en-US" baseline="-25000" dirty="0" err="1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varies with P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 when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dirty="0" smtClean="0">
                <a:solidFill>
                  <a:srgbClr val="0000FF"/>
                </a:solidFill>
              </a:rPr>
              <a:t> and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 are held constant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038600" y="629689"/>
            <a:ext cx="4389120" cy="2545773"/>
            <a:chOff x="4648200" y="858982"/>
            <a:chExt cx="3962400" cy="2545773"/>
          </a:xfrm>
        </p:grpSpPr>
        <p:sp>
          <p:nvSpPr>
            <p:cNvPr id="5" name="Rectangle 4"/>
            <p:cNvSpPr/>
            <p:nvPr/>
          </p:nvSpPr>
          <p:spPr>
            <a:xfrm>
              <a:off x="4648200" y="858982"/>
              <a:ext cx="3962400" cy="30480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648200" y="3099955"/>
              <a:ext cx="3962400" cy="30480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648200" y="2743200"/>
              <a:ext cx="3962400" cy="30480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48200" y="1600200"/>
              <a:ext cx="3962400" cy="30480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4038600" y="989907"/>
            <a:ext cx="4389120" cy="304800"/>
          </a:xfrm>
          <a:prstGeom prst="rect">
            <a:avLst/>
          </a:prstGeom>
          <a:noFill/>
          <a:ln w="28575">
            <a:solidFill>
              <a:srgbClr val="00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038600" y="2849880"/>
            <a:ext cx="4389120" cy="304800"/>
          </a:xfrm>
          <a:prstGeom prst="rect">
            <a:avLst/>
          </a:prstGeom>
          <a:noFill/>
          <a:ln w="28575">
            <a:solidFill>
              <a:srgbClr val="00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038600" y="1752600"/>
            <a:ext cx="4389120" cy="304800"/>
          </a:xfrm>
          <a:prstGeom prst="rect">
            <a:avLst/>
          </a:prstGeom>
          <a:noFill/>
          <a:ln w="28575">
            <a:solidFill>
              <a:srgbClr val="00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Chart 17"/>
          <p:cNvGraphicFramePr/>
          <p:nvPr/>
        </p:nvGraphicFramePr>
        <p:xfrm>
          <a:off x="0" y="3515958"/>
          <a:ext cx="3057525" cy="220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Chart 18"/>
          <p:cNvGraphicFramePr/>
          <p:nvPr/>
        </p:nvGraphicFramePr>
        <p:xfrm>
          <a:off x="2971800" y="3515958"/>
          <a:ext cx="3076575" cy="220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Rectangle 19"/>
          <p:cNvSpPr/>
          <p:nvPr/>
        </p:nvSpPr>
        <p:spPr>
          <a:xfrm>
            <a:off x="4038600" y="2112125"/>
            <a:ext cx="4389120" cy="274320"/>
          </a:xfrm>
          <a:prstGeom prst="rect">
            <a:avLst/>
          </a:prstGeom>
          <a:noFill/>
          <a:ln w="28575">
            <a:solidFill>
              <a:srgbClr val="0066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038600" y="3230880"/>
            <a:ext cx="4389120" cy="274320"/>
          </a:xfrm>
          <a:prstGeom prst="rect">
            <a:avLst/>
          </a:prstGeom>
          <a:noFill/>
          <a:ln w="28575">
            <a:solidFill>
              <a:srgbClr val="0066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038600" y="1772689"/>
            <a:ext cx="4389120" cy="274320"/>
          </a:xfrm>
          <a:prstGeom prst="rect">
            <a:avLst/>
          </a:prstGeom>
          <a:noFill/>
          <a:ln w="28575">
            <a:solidFill>
              <a:srgbClr val="0066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Chart 22"/>
          <p:cNvGraphicFramePr/>
          <p:nvPr/>
        </p:nvGraphicFramePr>
        <p:xfrm>
          <a:off x="5991225" y="3515958"/>
          <a:ext cx="3076575" cy="220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7912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We need to use these graphs to determine whether A, B, &amp; C are in the numerator, denominator, or both.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 animBg="1"/>
      <p:bldP spid="14" grpId="0" animBg="1"/>
      <p:bldGraphic spid="18" grpId="0">
        <p:bldAsOne/>
      </p:bldGraphic>
      <p:bldGraphic spid="19" grpId="0">
        <p:bldAsOne/>
      </p:bldGraphic>
      <p:bldP spid="20" grpId="0" animBg="1"/>
      <p:bldP spid="21" grpId="0" animBg="1"/>
      <p:bldP spid="22" grpId="0" animBg="1"/>
      <p:bldGraphic spid="23" grpId="0">
        <p:bldAsOne/>
      </p:bldGraphic>
      <p:bldP spid="10" grpId="0"/>
    </p:bldLst>
  </p:timing>
</p:sld>
</file>

<file path=ppt/theme/theme1.xml><?xml version="1.0" encoding="utf-8"?>
<a:theme xmlns:a="http://schemas.openxmlformats.org/drawingml/2006/main" name="ChBE 424 sp 0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ChB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 sp 09</Template>
  <TotalTime>1415</TotalTime>
  <Words>1706</Words>
  <Application>Microsoft Office PowerPoint</Application>
  <PresentationFormat>On-screen Show (4:3)</PresentationFormat>
  <Paragraphs>348</Paragraphs>
  <Slides>16</Slides>
  <Notes>2</Notes>
  <HiddenSlides>0</HiddenSlides>
  <MMClips>2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Symbol</vt:lpstr>
      <vt:lpstr>ChBE 424 sp 09</vt:lpstr>
      <vt:lpstr>ChBE template</vt:lpstr>
      <vt:lpstr>Equation</vt:lpstr>
      <vt:lpstr>Review: Growth of Silicon Film by CVD</vt:lpstr>
      <vt:lpstr>Review: Growth of Germanium Films by CVD</vt:lpstr>
      <vt:lpstr>Review: Catalyst Deactivation Kinetics</vt:lpstr>
      <vt:lpstr>Review: Types of Catalyst Deactivation</vt:lpstr>
      <vt:lpstr>Review: Moving-Bed Reactor</vt:lpstr>
      <vt:lpstr>Review: Moving-Bed Reactor Design</vt:lpstr>
      <vt:lpstr>Guidelines for Deducing Mechanisms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mlkraft2</dc:creator>
  <cp:lastModifiedBy>Mary</cp:lastModifiedBy>
  <cp:revision>126</cp:revision>
  <cp:lastPrinted>2014-11-03T18:23:40Z</cp:lastPrinted>
  <dcterms:created xsi:type="dcterms:W3CDTF">2009-04-04T20:30:54Z</dcterms:created>
  <dcterms:modified xsi:type="dcterms:W3CDTF">2015-08-23T21:04:15Z</dcterms:modified>
</cp:coreProperties>
</file>